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7" r:id="rId41"/>
    <p:sldId id="295" r:id="rId42"/>
    <p:sldId id="296" r:id="rId43"/>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MATLAB" id="{465AB567-21E0-4AC2-A2F4-6921787F4A08}">
          <p14:sldIdLst>
            <p14:sldId id="261"/>
            <p14:sldId id="262"/>
            <p14:sldId id="263"/>
            <p14:sldId id="264"/>
            <p14:sldId id="265"/>
            <p14:sldId id="266"/>
            <p14:sldId id="267"/>
            <p14:sldId id="268"/>
            <p14:sldId id="269"/>
          </p14:sldIdLst>
        </p14:section>
        <p14:section name="Single Variable Nonlinear Equations" id="{3D7D917E-8860-4919-B4C3-595D2D478227}">
          <p14:sldIdLst>
            <p14:sldId id="270"/>
            <p14:sldId id="271"/>
            <p14:sldId id="272"/>
            <p14:sldId id="273"/>
            <p14:sldId id="274"/>
          </p14:sldIdLst>
        </p14:section>
        <p14:section name="Systems of Linear Equations" id="{6E9712DE-0258-487E-90E5-453B4DB8DB3A}">
          <p14:sldIdLst>
            <p14:sldId id="275"/>
            <p14:sldId id="276"/>
            <p14:sldId id="277"/>
            <p14:sldId id="278"/>
            <p14:sldId id="279"/>
          </p14:sldIdLst>
        </p14:section>
        <p14:section name="Systems of Nonlinear Equations" id="{1B0C7359-5895-4CDE-8668-056CDEF63D44}">
          <p14:sldIdLst>
            <p14:sldId id="280"/>
            <p14:sldId id="281"/>
            <p14:sldId id="282"/>
            <p14:sldId id="283"/>
            <p14:sldId id="284"/>
            <p14:sldId id="285"/>
            <p14:sldId id="286"/>
          </p14:sldIdLst>
        </p14:section>
        <p14:section name="Chapter 6: Polynomial Approximations" id="{A7E9781E-8546-49E1-B32C-3EB812F76CC0}">
          <p14:sldIdLst>
            <p14:sldId id="287"/>
            <p14:sldId id="288"/>
            <p14:sldId id="289"/>
            <p14:sldId id="290"/>
            <p14:sldId id="291"/>
            <p14:sldId id="292"/>
            <p14:sldId id="293"/>
          </p14:sldIdLst>
        </p14:section>
        <p14:section name="Initial Value ODEs" id="{BA65B77F-9CC3-4460-90F9-02E1390BB392}">
          <p14:sldIdLst>
            <p14:sldId id="294"/>
            <p14:sldId id="297"/>
            <p14:sldId id="295"/>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5706" autoAdjust="0"/>
  </p:normalViewPr>
  <p:slideViewPr>
    <p:cSldViewPr snapToGrid="0">
      <p:cViewPr varScale="1">
        <p:scale>
          <a:sx n="61" d="100"/>
          <a:sy n="61" d="100"/>
        </p:scale>
        <p:origin x="30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3BE36E03-0C14-447D-AADA-3A1E0AD0CC05}"/>
    <pc:docChg chg="custSel delSld modSld modSection">
      <pc:chgData name="William Roosa" userId="b17c6545b7781650" providerId="LiveId" clId="{3BE36E03-0C14-447D-AADA-3A1E0AD0CC05}" dt="2024-10-02T20:36:02.566" v="315" actId="47"/>
      <pc:docMkLst>
        <pc:docMk/>
      </pc:docMkLst>
      <pc:sldChg chg="modSp mod">
        <pc:chgData name="William Roosa" userId="b17c6545b7781650" providerId="LiveId" clId="{3BE36E03-0C14-447D-AADA-3A1E0AD0CC05}" dt="2024-09-30T14:28:01.970" v="2" actId="20577"/>
        <pc:sldMkLst>
          <pc:docMk/>
          <pc:sldMk cId="311793628" sldId="289"/>
        </pc:sldMkLst>
        <pc:spChg chg="mod">
          <ac:chgData name="William Roosa" userId="b17c6545b7781650" providerId="LiveId" clId="{3BE36E03-0C14-447D-AADA-3A1E0AD0CC05}" dt="2024-09-30T14:28:01.970" v="2" actId="20577"/>
          <ac:spMkLst>
            <pc:docMk/>
            <pc:sldMk cId="311793628" sldId="289"/>
            <ac:spMk id="14" creationId="{CC533AB7-3D9B-61A4-7BB2-A530174FBE28}"/>
          </ac:spMkLst>
        </pc:spChg>
      </pc:sldChg>
      <pc:sldChg chg="modSp mod">
        <pc:chgData name="William Roosa" userId="b17c6545b7781650" providerId="LiveId" clId="{3BE36E03-0C14-447D-AADA-3A1E0AD0CC05}" dt="2024-09-30T14:34:00.101" v="314" actId="20577"/>
        <pc:sldMkLst>
          <pc:docMk/>
          <pc:sldMk cId="2991243821" sldId="291"/>
        </pc:sldMkLst>
        <pc:spChg chg="mod">
          <ac:chgData name="William Roosa" userId="b17c6545b7781650" providerId="LiveId" clId="{3BE36E03-0C14-447D-AADA-3A1E0AD0CC05}" dt="2024-09-30T14:34:00.101" v="314" actId="20577"/>
          <ac:spMkLst>
            <pc:docMk/>
            <pc:sldMk cId="2991243821" sldId="291"/>
            <ac:spMk id="12" creationId="{81BC1094-6241-446A-D196-EDD59E47BC8B}"/>
          </ac:spMkLst>
        </pc:spChg>
      </pc:sldChg>
      <pc:sldChg chg="del">
        <pc:chgData name="William Roosa" userId="b17c6545b7781650" providerId="LiveId" clId="{3BE36E03-0C14-447D-AADA-3A1E0AD0CC05}" dt="2024-10-02T20:36:02.566" v="315" actId="47"/>
        <pc:sldMkLst>
          <pc:docMk/>
          <pc:sldMk cId="2741105741" sldId="297"/>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863"/>
    </inkml:context>
    <inkml:brush xml:id="br0">
      <inkml:brushProperty name="width" value="0.035" units="cm"/>
      <inkml:brushProperty name="height" value="0.035" units="cm"/>
    </inkml:brush>
  </inkml:definitions>
  <inkml:trace contextRef="#ctx0" brushRef="#br0">5348 0 24575,'0'8'0,"0"-1"0,-1 1 0,0-1 0,-1 1 0,0-1 0,0 0 0,0 0 0,-1 0 0,0 0 0,0 0 0,-7 9 0,0-2 0,-1-1 0,0 0 0,0-1 0,-19 15 0,-8 4 0,-1-3 0,-1-1 0,-1-2 0,-53 23 0,-197 72 0,224-95 0,-1167 409-908,1099-388 846,3 6 0,2 5 0,2 7 0,-158 104 0,-341 290-440,459-330-52,-1046 832 30,1191-940 460,-193 150 174,162-132-222,-1-2-1,-64 30 0,5-15-4988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8.341"/>
    </inkml:context>
    <inkml:brush xml:id="br0">
      <inkml:brushProperty name="width" value="0.035" units="cm"/>
      <inkml:brushProperty name="height" value="0.035" units="cm"/>
    </inkml:brush>
  </inkml:definitions>
  <inkml:trace contextRef="#ctx0" brushRef="#br0">1144 0 24575,'-8'1'0,"0"0"0,0 0 0,0 1 0,0 0 0,0 1 0,0 0 0,1 0 0,-1 0 0,1 1 0,0 0 0,0 1 0,-9 6 0,-11 12 0,-38 39 0,44-41 0,-8 11 0,2 2 0,0 1 0,-30 55 0,22-34 0,-49 77 0,-156 222 0,211-317 0,-127 171 0,133-173 0,1 2 0,1 0 0,-29 81 0,30-56-31,-39 100-1303,16-76-5492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9.405"/>
    </inkml:context>
    <inkml:brush xml:id="br0">
      <inkml:brushProperty name="width" value="0.035" units="cm"/>
      <inkml:brushProperty name="height" value="0.035" units="cm"/>
    </inkml:brush>
  </inkml:definitions>
  <inkml:trace contextRef="#ctx0" brushRef="#br0">816 1 24575,'0'4'0,"-1"0"0,0 0 0,0 0 0,0 0 0,0-1 0,-1 1 0,1 0 0,-1-1 0,0 1 0,0-1 0,-5 6 0,-10 22 0,-70 174 0,-106 248 0,129-302 0,-42 88 0,67-157 0,-51 160 0,89-238 0,-65 162 0,13-37 0,13-24-1365,2-8-5461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0.635"/>
    </inkml:context>
    <inkml:brush xml:id="br0">
      <inkml:brushProperty name="width" value="0.035" units="cm"/>
      <inkml:brushProperty name="height" value="0.035" units="cm"/>
    </inkml:brush>
  </inkml:definitions>
  <inkml:trace contextRef="#ctx0" brushRef="#br0">1025 0 24575,'0'8'0,"1"32"0,-2 0 0,-2 0 0,-11 59 0,10-80 0,-6 29 0,-2-1 0,-1 0 0,-33 73 0,-123 186 0,19-22 0,13-27 0,-34 118 0,19 25 0,76-235-196,51-113-973,-18 37-5657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1.369"/>
    </inkml:context>
    <inkml:brush xml:id="br0">
      <inkml:brushProperty name="width" value="0.035" units="cm"/>
      <inkml:brushProperty name="height" value="0.035" units="cm"/>
    </inkml:brush>
  </inkml:definitions>
  <inkml:trace contextRef="#ctx0" brushRef="#br0">1216 1 24575,'0'16'0,"-17"6"0,-30 24 0,-7 21 0,-19 24 0,-14 21 0,7 17 0,-6 2 0,10 5 0,-6 4 0,-15 2 0,10-5 0,2-2 0,16 2 0,-5 1 0,10-5 0,-8 0 0,7-24-8191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08:21.375"/>
    </inkml:context>
    <inkml:brush xml:id="br0">
      <inkml:brushProperty name="width" value="0.035" units="cm"/>
      <inkml:brushProperty name="height" value="0.035" units="cm"/>
    </inkml:brush>
  </inkml:definitions>
  <inkml:trace contextRef="#ctx0" brushRef="#br0">0 1 24575,'17'0'0,"46"0"0,38 16 0,43 57 0,23 39 0,31 43 0,25 44 0,24 31-1190,12 26 1190,-15-15 0,-22-22 0,-33-25 0,-23-19-257,-16-24 257,-8-12 0,-11-4 0,-4-2 0,-23-21-6744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2.222"/>
    </inkml:context>
    <inkml:brush xml:id="br0">
      <inkml:brushProperty name="width" value="0.035" units="cm"/>
      <inkml:brushProperty name="height" value="0.035" units="cm"/>
    </inkml:brush>
  </inkml:definitions>
  <inkml:trace contextRef="#ctx0" brushRef="#br0">2792 0 24575,'-1'7'0,"-1"0"0,0 0 0,0 0 0,-1-1 0,0 1 0,0 0 0,-1-1 0,1 0 0,-1 0 0,-7 8 0,7-9 0,-97 117 0,38-51 0,-5 4 0,-3-3 0,-3-3 0,-147 106 0,-278 143 0,417-268 0,-337 174 0,-1 1 0,196-81 19,-167 93-1403,274-183-5442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040"/>
    </inkml:context>
    <inkml:brush xml:id="br0">
      <inkml:brushProperty name="width" value="0.035" units="cm"/>
      <inkml:brushProperty name="height" value="0.035" units="cm"/>
    </inkml:brush>
  </inkml:definitions>
  <inkml:trace contextRef="#ctx0" brushRef="#br0">4139 1 24575,'-971'17'-646,"809"-9"-651,-442 29-685,9 50 2776,551-77-762,1 2 0,0 1 0,0 3 0,-47 24 0,63-24-33,0 0-1,1 1 1,1 2-1,1 0 0,1 2 1,-33 38-1,3 7 2,-62 104 0,61-87 0,-202 274 560,-464 500 0,583-709-6889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10/9/2024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10/9/2024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10/9/2024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10/9/2024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10/9/2024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11" Type="http://schemas.microsoft.com/office/2007/relationships/hdphoto" Target="../media/hdphoto13.wdp"/><Relationship Id="rId5" Type="http://schemas.microsoft.com/office/2007/relationships/hdphoto" Target="../media/hdphoto10.wdp"/><Relationship Id="rId10" Type="http://schemas.openxmlformats.org/officeDocument/2006/relationships/image" Target="../media/image32.png"/><Relationship Id="rId4" Type="http://schemas.openxmlformats.org/officeDocument/2006/relationships/image" Target="../media/image29.png"/><Relationship Id="rId9"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microsoft.com/office/2007/relationships/hdphoto" Target="../media/hdphoto14.wdp"/><Relationship Id="rId7" Type="http://schemas.microsoft.com/office/2007/relationships/hdphoto" Target="../media/hdphoto16.wdp"/><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15.wdp"/><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microsoft.com/office/2007/relationships/hdphoto" Target="../media/hdphoto18.wdp"/><Relationship Id="rId4" Type="http://schemas.openxmlformats.org/officeDocument/2006/relationships/image" Target="../media/image37.png"/><Relationship Id="rId9" Type="http://schemas.microsoft.com/office/2007/relationships/hdphoto" Target="../media/hdphoto20.wdp"/></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microsoft.com/office/2007/relationships/hdphoto" Target="../media/hdphoto26.wdp"/><Relationship Id="rId3" Type="http://schemas.microsoft.com/office/2007/relationships/hdphoto" Target="../media/hdphoto21.wdp"/><Relationship Id="rId7" Type="http://schemas.microsoft.com/office/2007/relationships/hdphoto" Target="../media/hdphoto23.wdp"/><Relationship Id="rId12"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11" Type="http://schemas.microsoft.com/office/2007/relationships/hdphoto" Target="../media/hdphoto25.wdp"/><Relationship Id="rId5" Type="http://schemas.microsoft.com/office/2007/relationships/hdphoto" Target="../media/hdphoto22.wdp"/><Relationship Id="rId15" Type="http://schemas.microsoft.com/office/2007/relationships/hdphoto" Target="../media/hdphoto27.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24.wdp"/><Relationship Id="rId1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hdphoto" Target="../media/hdphoto28.wdp"/><Relationship Id="rId7" Type="http://schemas.microsoft.com/office/2007/relationships/hdphoto" Target="../media/hdphoto30.wdp"/><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microsoft.com/office/2007/relationships/hdphoto" Target="../media/hdphoto29.wdp"/><Relationship Id="rId4" Type="http://schemas.openxmlformats.org/officeDocument/2006/relationships/image" Target="../media/image48.png"/><Relationship Id="rId9" Type="http://schemas.microsoft.com/office/2007/relationships/hdphoto" Target="../media/hdphoto31.wdp"/></Relationships>
</file>

<file path=ppt/slides/_rels/slide21.xml.rels><?xml version="1.0" encoding="UTF-8" standalone="yes"?>
<Relationships xmlns="http://schemas.openxmlformats.org/package/2006/relationships"><Relationship Id="rId3" Type="http://schemas.microsoft.com/office/2007/relationships/hdphoto" Target="../media/hdphoto32.wdp"/><Relationship Id="rId7" Type="http://schemas.microsoft.com/office/2007/relationships/hdphoto" Target="../media/hdphoto34.wdp"/><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microsoft.com/office/2007/relationships/hdphoto" Target="../media/hdphoto33.wdp"/><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microsoft.com/office/2007/relationships/hdphoto" Target="../media/hdphoto35.wdp"/><Relationship Id="rId7" Type="http://schemas.microsoft.com/office/2007/relationships/hdphoto" Target="../media/hdphoto37.wdp"/><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microsoft.com/office/2007/relationships/hdphoto" Target="../media/hdphoto36.wdp"/><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microsoft.com/office/2007/relationships/hdphoto" Target="../media/hdphoto38.wdp"/><Relationship Id="rId7" Type="http://schemas.microsoft.com/office/2007/relationships/hdphoto" Target="../media/hdphoto40.wdp"/><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9.png"/><Relationship Id="rId5" Type="http://schemas.microsoft.com/office/2007/relationships/hdphoto" Target="../media/hdphoto39.wdp"/><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microsoft.com/office/2007/relationships/hdphoto" Target="../media/hdphoto42.wdp"/><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3" Type="http://schemas.microsoft.com/office/2007/relationships/hdphoto" Target="../media/hdphoto43.wdp"/><Relationship Id="rId7"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69.png"/><Relationship Id="rId5" Type="http://schemas.openxmlformats.org/officeDocument/2006/relationships/image" Target="../media/image65.png"/><Relationship Id="rId10" Type="http://schemas.microsoft.com/office/2007/relationships/hdphoto" Target="../media/hdphoto44.wdp"/><Relationship Id="rId4" Type="http://schemas.openxmlformats.org/officeDocument/2006/relationships/customXml" Target="../ink/ink1.xml"/><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microsoft.com/office/2007/relationships/hdphoto" Target="../media/hdphoto47.wdp"/><Relationship Id="rId13"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3.png"/><Relationship Id="rId12" Type="http://schemas.microsoft.com/office/2007/relationships/hdphoto" Target="../media/hdphoto49.wdp"/><Relationship Id="rId2" Type="http://schemas.openxmlformats.org/officeDocument/2006/relationships/image" Target="../media/image70.png"/><Relationship Id="rId1" Type="http://schemas.openxmlformats.org/officeDocument/2006/relationships/slideLayout" Target="../slideLayouts/slideLayout7.xml"/><Relationship Id="rId6" Type="http://schemas.microsoft.com/office/2007/relationships/hdphoto" Target="../media/hdphoto46.wdp"/><Relationship Id="rId11" Type="http://schemas.openxmlformats.org/officeDocument/2006/relationships/image" Target="../media/image75.png"/><Relationship Id="rId5" Type="http://schemas.openxmlformats.org/officeDocument/2006/relationships/image" Target="../media/image72.png"/><Relationship Id="rId10" Type="http://schemas.microsoft.com/office/2007/relationships/hdphoto" Target="../media/hdphoto48.wdp"/><Relationship Id="rId4" Type="http://schemas.microsoft.com/office/2007/relationships/hdphoto" Target="../media/hdphoto45.wdp"/><Relationship Id="rId9" Type="http://schemas.openxmlformats.org/officeDocument/2006/relationships/image" Target="../media/image74.png"/><Relationship Id="rId14" Type="http://schemas.microsoft.com/office/2007/relationships/hdphoto" Target="../media/hdphoto50.wdp"/></Relationships>
</file>

<file path=ppt/slides/_rels/slide28.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77.png"/><Relationship Id="rId1" Type="http://schemas.openxmlformats.org/officeDocument/2006/relationships/slideLayout" Target="../slideLayouts/slideLayout7.xml"/><Relationship Id="rId5" Type="http://schemas.microsoft.com/office/2007/relationships/hdphoto" Target="../media/hdphoto52.wdp"/><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microsoft.com/office/2007/relationships/hdphoto" Target="../media/hdphoto53.wdp"/><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microsoft.com/office/2007/relationships/hdphoto" Target="../media/hdphoto56.wdp"/><Relationship Id="rId3" Type="http://schemas.microsoft.com/office/2007/relationships/hdphoto" Target="../media/hdphoto54.wdp"/><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png"/><Relationship Id="rId5" Type="http://schemas.microsoft.com/office/2007/relationships/hdphoto" Target="../media/hdphoto55.wdp"/><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hdphoto" Target="../media/hdphoto57.wdp"/><Relationship Id="rId7" Type="http://schemas.microsoft.com/office/2007/relationships/hdphoto" Target="../media/hdphoto59.wdp"/><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88.png"/><Relationship Id="rId5" Type="http://schemas.microsoft.com/office/2007/relationships/hdphoto" Target="../media/hdphoto58.wdp"/><Relationship Id="rId4" Type="http://schemas.openxmlformats.org/officeDocument/2006/relationships/image" Target="../media/image87.png"/><Relationship Id="rId9" Type="http://schemas.microsoft.com/office/2007/relationships/hdphoto" Target="../media/hdphoto60.wdp"/></Relationships>
</file>

<file path=ppt/slides/_rels/slide33.xml.rels><?xml version="1.0" encoding="UTF-8" standalone="yes"?>
<Relationships xmlns="http://schemas.openxmlformats.org/package/2006/relationships"><Relationship Id="rId8" Type="http://schemas.openxmlformats.org/officeDocument/2006/relationships/customXml" Target="../ink/ink5.xml"/><Relationship Id="rId13" Type="http://schemas.microsoft.com/office/2007/relationships/hdphoto" Target="../media/hdphoto62.wdp"/><Relationship Id="rId18" Type="http://schemas.openxmlformats.org/officeDocument/2006/relationships/image" Target="../media/image98.png"/><Relationship Id="rId3" Type="http://schemas.microsoft.com/office/2007/relationships/hdphoto" Target="../media/hdphoto61.wdp"/><Relationship Id="rId7" Type="http://schemas.openxmlformats.org/officeDocument/2006/relationships/image" Target="../media/image92.png"/><Relationship Id="rId12" Type="http://schemas.openxmlformats.org/officeDocument/2006/relationships/image" Target="../media/image95.png"/><Relationship Id="rId17" Type="http://schemas.microsoft.com/office/2007/relationships/hdphoto" Target="../media/hdphoto64.wdp"/><Relationship Id="rId2" Type="http://schemas.openxmlformats.org/officeDocument/2006/relationships/image" Target="../media/image90.png"/><Relationship Id="rId16"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94.png"/><Relationship Id="rId5" Type="http://schemas.openxmlformats.org/officeDocument/2006/relationships/image" Target="../media/image91.png"/><Relationship Id="rId15" Type="http://schemas.microsoft.com/office/2007/relationships/hdphoto" Target="../media/hdphoto63.wdp"/><Relationship Id="rId10" Type="http://schemas.openxmlformats.org/officeDocument/2006/relationships/customXml" Target="../ink/ink6.xml"/><Relationship Id="rId19" Type="http://schemas.microsoft.com/office/2007/relationships/hdphoto" Target="../media/hdphoto65.wdp"/><Relationship Id="rId4" Type="http://schemas.openxmlformats.org/officeDocument/2006/relationships/customXml" Target="../ink/ink3.xml"/><Relationship Id="rId9" Type="http://schemas.openxmlformats.org/officeDocument/2006/relationships/image" Target="../media/image93.png"/><Relationship Id="rId1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microsoft.com/office/2007/relationships/hdphoto" Target="../media/hdphoto66.wdp"/><Relationship Id="rId7" Type="http://schemas.microsoft.com/office/2007/relationships/hdphoto" Target="../media/hdphoto67.wdp"/><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customXml" Target="../ink/ink7.xml"/></Relationships>
</file>

<file path=ppt/slides/_rels/slide35.xml.rels><?xml version="1.0" encoding="UTF-8" standalone="yes"?>
<Relationships xmlns="http://schemas.openxmlformats.org/package/2006/relationships"><Relationship Id="rId8" Type="http://schemas.openxmlformats.org/officeDocument/2006/relationships/customXml" Target="../ink/ink10.xml"/><Relationship Id="rId13" Type="http://schemas.microsoft.com/office/2007/relationships/hdphoto" Target="../media/hdphoto70.wdp"/><Relationship Id="rId3" Type="http://schemas.microsoft.com/office/2007/relationships/hdphoto" Target="../media/hdphoto68.wdp"/><Relationship Id="rId7" Type="http://schemas.openxmlformats.org/officeDocument/2006/relationships/image" Target="../media/image104.png"/><Relationship Id="rId12"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customXml" Target="../ink/ink9.xml"/><Relationship Id="rId11" Type="http://schemas.microsoft.com/office/2007/relationships/hdphoto" Target="../media/hdphoto69.wdp"/><Relationship Id="rId5" Type="http://schemas.openxmlformats.org/officeDocument/2006/relationships/image" Target="../media/image103.png"/><Relationship Id="rId10" Type="http://schemas.openxmlformats.org/officeDocument/2006/relationships/image" Target="../media/image106.png"/><Relationship Id="rId4" Type="http://schemas.openxmlformats.org/officeDocument/2006/relationships/customXml" Target="../ink/ink8.xml"/><Relationship Id="rId9" Type="http://schemas.openxmlformats.org/officeDocument/2006/relationships/image" Target="../media/image105.png"/></Relationships>
</file>

<file path=ppt/slides/_rels/slide36.xml.rels><?xml version="1.0" encoding="UTF-8" standalone="yes"?>
<Relationships xmlns="http://schemas.openxmlformats.org/package/2006/relationships"><Relationship Id="rId8" Type="http://schemas.microsoft.com/office/2007/relationships/hdphoto" Target="../media/hdphoto73.wdp"/><Relationship Id="rId3" Type="http://schemas.microsoft.com/office/2007/relationships/hdphoto" Target="../media/hdphoto71.wdp"/><Relationship Id="rId7"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0.png"/><Relationship Id="rId5" Type="http://schemas.microsoft.com/office/2007/relationships/hdphoto" Target="../media/hdphoto72.wdp"/><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3" Type="http://schemas.microsoft.com/office/2007/relationships/hdphoto" Target="../media/hdphoto74.wdp"/><Relationship Id="rId2" Type="http://schemas.openxmlformats.org/officeDocument/2006/relationships/image" Target="../media/image112.png"/><Relationship Id="rId1" Type="http://schemas.openxmlformats.org/officeDocument/2006/relationships/slideLayout" Target="../slideLayouts/slideLayout7.xml"/><Relationship Id="rId5" Type="http://schemas.microsoft.com/office/2007/relationships/hdphoto" Target="../media/hdphoto75.wdp"/><Relationship Id="rId4" Type="http://schemas.openxmlformats.org/officeDocument/2006/relationships/image" Target="../media/image113.png"/></Relationships>
</file>

<file path=ppt/slides/_rels/slide38.xml.rels><?xml version="1.0" encoding="UTF-8" standalone="yes"?>
<Relationships xmlns="http://schemas.openxmlformats.org/package/2006/relationships"><Relationship Id="rId8" Type="http://schemas.microsoft.com/office/2007/relationships/hdphoto" Target="../media/hdphoto78.wdp"/><Relationship Id="rId3" Type="http://schemas.microsoft.com/office/2007/relationships/hdphoto" Target="../media/hdphoto76.wdp"/><Relationship Id="rId7"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7.xml"/><Relationship Id="rId6" Type="http://schemas.microsoft.com/office/2007/relationships/hdphoto" Target="../media/hdphoto77.wdp"/><Relationship Id="rId5" Type="http://schemas.openxmlformats.org/officeDocument/2006/relationships/image" Target="../media/image116.pn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microsoft.com/office/2007/relationships/hdphoto" Target="../media/hdphoto79.wdp"/><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microsoft.com/office/2007/relationships/hdphoto" Target="../media/hdphoto82.wdp"/><Relationship Id="rId3" Type="http://schemas.microsoft.com/office/2007/relationships/hdphoto" Target="../media/hdphoto80.wdp"/><Relationship Id="rId7" Type="http://schemas.openxmlformats.org/officeDocument/2006/relationships/image" Target="../media/image122.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1.png"/><Relationship Id="rId5" Type="http://schemas.microsoft.com/office/2007/relationships/hdphoto" Target="../media/hdphoto81.wdp"/><Relationship Id="rId4" Type="http://schemas.openxmlformats.org/officeDocument/2006/relationships/image" Target="../media/image120.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250.png"/><Relationship Id="rId3" Type="http://schemas.microsoft.com/office/2007/relationships/hdphoto" Target="../media/hdphoto83.wdp"/><Relationship Id="rId7" Type="http://schemas.microsoft.com/office/2007/relationships/hdphoto" Target="../media/hdphoto85.wdp"/><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6.png"/><Relationship Id="rId5" Type="http://schemas.microsoft.com/office/2007/relationships/hdphoto" Target="../media/hdphoto84.wdp"/><Relationship Id="rId10" Type="http://schemas.microsoft.com/office/2007/relationships/hdphoto" Target="../media/hdphoto86.wdp"/><Relationship Id="rId4" Type="http://schemas.openxmlformats.org/officeDocument/2006/relationships/image" Target="../media/image125.png"/><Relationship Id="rId9" Type="http://schemas.openxmlformats.org/officeDocument/2006/relationships/image" Target="../media/image127.png"/></Relationships>
</file>

<file path=ppt/slides/_rels/slide42.xml.rels><?xml version="1.0" encoding="UTF-8" standalone="yes"?>
<Relationships xmlns="http://schemas.openxmlformats.org/package/2006/relationships"><Relationship Id="rId8" Type="http://schemas.openxmlformats.org/officeDocument/2006/relationships/image" Target="../media/image131.png"/><Relationship Id="rId3" Type="http://schemas.microsoft.com/office/2007/relationships/hdphoto" Target="../media/hdphoto87.wdp"/><Relationship Id="rId7" Type="http://schemas.microsoft.com/office/2007/relationships/hdphoto" Target="../media/hdphoto89.wdp"/><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0.png"/><Relationship Id="rId5" Type="http://schemas.microsoft.com/office/2007/relationships/hdphoto" Target="../media/hdphoto88.wdp"/><Relationship Id="rId4" Type="http://schemas.openxmlformats.org/officeDocument/2006/relationships/image" Target="../media/image129.png"/><Relationship Id="rId9" Type="http://schemas.microsoft.com/office/2007/relationships/hdphoto" Target="../media/hdphoto90.wdp"/></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6.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4"/>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4"/>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xmlns="">
            <p:pic>
              <p:nvPicPr>
                <p:cNvPr id="5" name="Ink 4">
                  <a:extLst>
                    <a:ext uri="{FF2B5EF4-FFF2-40B4-BE49-F238E27FC236}">
                      <a16:creationId xmlns:a16="http://schemas.microsoft.com/office/drawing/2014/main" id="{56793558-3C7F-BD41-4BBE-54294FED22A4}"/>
                    </a:ext>
                  </a:extLst>
                </p:cNvPr>
                <p:cNvPicPr/>
                <p:nvPr/>
              </p:nvPicPr>
              <p:blipFill>
                <a:blip r:embed="rId5"/>
                <a:stretch>
                  <a:fillRect/>
                </a:stretch>
              </p:blipFill>
              <p:spPr>
                <a:xfrm>
                  <a:off x="1064686" y="3730182"/>
                  <a:ext cx="73116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xmlns="">
            <p:pic>
              <p:nvPicPr>
                <p:cNvPr id="6" name="Ink 5">
                  <a:extLst>
                    <a:ext uri="{FF2B5EF4-FFF2-40B4-BE49-F238E27FC236}">
                      <a16:creationId xmlns:a16="http://schemas.microsoft.com/office/drawing/2014/main" id="{60DB74C4-439B-EE2F-3754-658CEFE9F7C6}"/>
                    </a:ext>
                  </a:extLst>
                </p:cNvPr>
                <p:cNvPicPr/>
                <p:nvPr/>
              </p:nvPicPr>
              <p:blipFill>
                <a:blip r:embed="rId7"/>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8"/>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11"/>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20000" contrast="-40000"/>
                    </a14:imgEffect>
                  </a14:imgLayer>
                </a14:imgProps>
              </a:ext>
            </a:extLst>
          </a:blip>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319215" y="4502314"/>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6648288"/>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7123073"/>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
        <p:nvSpPr>
          <p:cNvPr id="3" name="TextBox 2">
            <a:extLst>
              <a:ext uri="{FF2B5EF4-FFF2-40B4-BE49-F238E27FC236}">
                <a16:creationId xmlns:a16="http://schemas.microsoft.com/office/drawing/2014/main" id="{EDD13493-851F-2A33-7454-37DD19483AD1}"/>
              </a:ext>
            </a:extLst>
          </p:cNvPr>
          <p:cNvSpPr txBox="1"/>
          <p:nvPr/>
        </p:nvSpPr>
        <p:spPr>
          <a:xfrm>
            <a:off x="0" y="9652001"/>
            <a:ext cx="7451014" cy="369332"/>
          </a:xfrm>
          <a:prstGeom prst="rect">
            <a:avLst/>
          </a:prstGeom>
          <a:noFill/>
        </p:spPr>
        <p:txBody>
          <a:bodyPr wrap="none" rtlCol="0">
            <a:spAutoFit/>
          </a:bodyPr>
          <a:lstStyle/>
          <a:p>
            <a:r>
              <a:rPr lang="en-US" dirty="0"/>
              <a:t>Luckily for us, we don’t need to do any of this (except find initial condition)</a:t>
            </a:r>
          </a:p>
        </p:txBody>
      </p:sp>
      <p:sp>
        <p:nvSpPr>
          <p:cNvPr id="5" name="TextBox 4">
            <a:extLst>
              <a:ext uri="{FF2B5EF4-FFF2-40B4-BE49-F238E27FC236}">
                <a16:creationId xmlns:a16="http://schemas.microsoft.com/office/drawing/2014/main" id="{FA3F9017-6884-599F-B226-DD0E51C371F1}"/>
              </a:ext>
            </a:extLst>
          </p:cNvPr>
          <p:cNvSpPr txBox="1"/>
          <p:nvPr/>
        </p:nvSpPr>
        <p:spPr>
          <a:xfrm>
            <a:off x="0" y="528320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 get the MATLAB function version of your Jacobean (this is useful because the Jacobian gives a symbolic solution) use:</a:t>
            </a:r>
          </a:p>
          <a:p>
            <a:pPr marL="285750" indent="-285750">
              <a:buFont typeface="Arial" panose="020B0604020202020204" pitchFamily="34" charset="0"/>
              <a:buChar char="•"/>
            </a:pPr>
            <a:r>
              <a:rPr lang="en-US" dirty="0"/>
              <a:t>your_func = matlabFunction(symbolic_eq)</a:t>
            </a:r>
          </a:p>
          <a:p>
            <a:pPr marL="742950" lvl="1" indent="-285750">
              <a:buFont typeface="Arial" panose="020B0604020202020204" pitchFamily="34" charset="0"/>
              <a:buChar char="•"/>
            </a:pPr>
            <a:r>
              <a:rPr lang="en-US" dirty="0"/>
              <a:t>This returns an anonymous function</a:t>
            </a:r>
          </a:p>
        </p:txBody>
      </p:sp>
    </p:spTree>
    <p:extLst>
      <p:ext uri="{BB962C8B-B14F-4D97-AF65-F5344CB8AC3E}">
        <p14:creationId xmlns:p14="http://schemas.microsoft.com/office/powerpoint/2010/main" val="143943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8A51A-C146-348B-6F8C-35A2DAA56A3E}"/>
              </a:ext>
            </a:extLst>
          </p:cNvPr>
          <p:cNvSpPr txBox="1"/>
          <p:nvPr/>
        </p:nvSpPr>
        <p:spPr>
          <a:xfrm>
            <a:off x="0" y="0"/>
            <a:ext cx="3904017" cy="400110"/>
          </a:xfrm>
          <a:prstGeom prst="rect">
            <a:avLst/>
          </a:prstGeom>
          <a:noFill/>
        </p:spPr>
        <p:txBody>
          <a:bodyPr wrap="none" rtlCol="0">
            <a:spAutoFit/>
          </a:bodyPr>
          <a:lstStyle/>
          <a:p>
            <a:r>
              <a:rPr lang="en-US" sz="2000" dirty="0"/>
              <a:t>fsolve – newtons method function</a:t>
            </a:r>
          </a:p>
        </p:txBody>
      </p:sp>
      <p:sp>
        <p:nvSpPr>
          <p:cNvPr id="3" name="TextBox 2">
            <a:extLst>
              <a:ext uri="{FF2B5EF4-FFF2-40B4-BE49-F238E27FC236}">
                <a16:creationId xmlns:a16="http://schemas.microsoft.com/office/drawing/2014/main" id="{7D993906-77E7-3F3F-015C-BE922BBB86A7}"/>
              </a:ext>
            </a:extLst>
          </p:cNvPr>
          <p:cNvSpPr txBox="1"/>
          <p:nvPr/>
        </p:nvSpPr>
        <p:spPr>
          <a:xfrm>
            <a:off x="0" y="406400"/>
            <a:ext cx="365593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Very similar to the fzero function</a:t>
            </a:r>
          </a:p>
        </p:txBody>
      </p:sp>
      <p:pic>
        <p:nvPicPr>
          <p:cNvPr id="5" name="Picture 4">
            <a:extLst>
              <a:ext uri="{FF2B5EF4-FFF2-40B4-BE49-F238E27FC236}">
                <a16:creationId xmlns:a16="http://schemas.microsoft.com/office/drawing/2014/main" id="{199BE6CA-349D-7477-B596-EF892439704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754589"/>
            <a:ext cx="8686800" cy="2656421"/>
          </a:xfrm>
          <a:prstGeom prst="rect">
            <a:avLst/>
          </a:prstGeom>
        </p:spPr>
      </p:pic>
      <p:sp>
        <p:nvSpPr>
          <p:cNvPr id="6" name="TextBox 5">
            <a:extLst>
              <a:ext uri="{FF2B5EF4-FFF2-40B4-BE49-F238E27FC236}">
                <a16:creationId xmlns:a16="http://schemas.microsoft.com/office/drawing/2014/main" id="{781F41E5-5B56-5426-9C90-498C27D7C79E}"/>
              </a:ext>
            </a:extLst>
          </p:cNvPr>
          <p:cNvSpPr txBox="1"/>
          <p:nvPr/>
        </p:nvSpPr>
        <p:spPr>
          <a:xfrm>
            <a:off x="0" y="3522134"/>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‘@fx’ is a column vector consisting of the functions </a:t>
            </a:r>
          </a:p>
          <a:p>
            <a:pPr marL="285750" indent="-285750">
              <a:buFont typeface="Arial" panose="020B0604020202020204" pitchFamily="34" charset="0"/>
              <a:buChar char="•"/>
            </a:pPr>
            <a:r>
              <a:rPr lang="en-US" dirty="0"/>
              <a:t>The variable ‘x’ is a vector as well. In the function you will call the ‘ith’  value of the variable for each one.</a:t>
            </a:r>
          </a:p>
          <a:p>
            <a:pPr marL="742950" lvl="1" indent="-285750">
              <a:buFont typeface="Arial" panose="020B0604020202020204" pitchFamily="34" charset="0"/>
              <a:buChar char="•"/>
            </a:pPr>
            <a:r>
              <a:rPr lang="en-US" dirty="0"/>
              <a:t>EX f = [x(1)^2 + x(2)^2 - 5 36; x(1)^2 – 3*x(2) – 16]</a:t>
            </a:r>
          </a:p>
          <a:p>
            <a:pPr marL="285750" indent="-285750">
              <a:buFont typeface="Arial" panose="020B0604020202020204" pitchFamily="34" charset="0"/>
              <a:buChar char="•"/>
            </a:pPr>
            <a:r>
              <a:rPr lang="en-US" dirty="0"/>
              <a:t>x0 is a column vector of guesses for each variable</a:t>
            </a:r>
          </a:p>
          <a:p>
            <a:pPr marL="285750" indent="-285750">
              <a:buFont typeface="Arial" panose="020B0604020202020204" pitchFamily="34" charset="0"/>
              <a:buChar char="•"/>
            </a:pPr>
            <a:r>
              <a:rPr lang="en-US" dirty="0"/>
              <a:t>You will want to reformulate your equations if you have variables in the denominator of functions (the example below needs to be reformulated)</a:t>
            </a:r>
          </a:p>
          <a:p>
            <a:pPr marL="285750" indent="-285750">
              <a:buFont typeface="Arial" panose="020B0604020202020204" pitchFamily="34" charset="0"/>
              <a:buChar char="•"/>
            </a:pPr>
            <a:r>
              <a:rPr lang="en-US" dirty="0"/>
              <a:t>The fval variable is a column consisting of the values that the formulas evaluate to at the found solution</a:t>
            </a:r>
          </a:p>
        </p:txBody>
      </p:sp>
      <p:pic>
        <p:nvPicPr>
          <p:cNvPr id="8" name="Picture 7">
            <a:extLst>
              <a:ext uri="{FF2B5EF4-FFF2-40B4-BE49-F238E27FC236}">
                <a16:creationId xmlns:a16="http://schemas.microsoft.com/office/drawing/2014/main" id="{C9E1B046-AAFA-1C2F-52EE-C60627C9D8AB}"/>
              </a:ext>
            </a:extLst>
          </p:cNvPr>
          <p:cNvPicPr>
            <a:picLocks noChangeAspect="1"/>
          </p:cNvPicPr>
          <p:nvPr/>
        </p:nvPicPr>
        <p:blipFill>
          <a:blip r:embed="rId4"/>
          <a:stretch>
            <a:fillRect/>
          </a:stretch>
        </p:blipFill>
        <p:spPr>
          <a:xfrm>
            <a:off x="150014" y="6441903"/>
            <a:ext cx="4681959" cy="2989964"/>
          </a:xfrm>
          <a:prstGeom prst="rect">
            <a:avLst/>
          </a:prstGeom>
        </p:spPr>
      </p:pic>
      <p:sp>
        <p:nvSpPr>
          <p:cNvPr id="9" name="TextBox 8">
            <a:extLst>
              <a:ext uri="{FF2B5EF4-FFF2-40B4-BE49-F238E27FC236}">
                <a16:creationId xmlns:a16="http://schemas.microsoft.com/office/drawing/2014/main" id="{9AAF9579-C96F-10DB-00E3-657E8B0B48F6}"/>
              </a:ext>
            </a:extLst>
          </p:cNvPr>
          <p:cNvSpPr txBox="1"/>
          <p:nvPr/>
        </p:nvSpPr>
        <p:spPr>
          <a:xfrm>
            <a:off x="3437467" y="7755467"/>
            <a:ext cx="3759200" cy="923330"/>
          </a:xfrm>
          <a:prstGeom prst="rect">
            <a:avLst/>
          </a:prstGeom>
          <a:noFill/>
        </p:spPr>
        <p:txBody>
          <a:bodyPr wrap="square" rtlCol="0">
            <a:spAutoFit/>
          </a:bodyPr>
          <a:lstStyle/>
          <a:p>
            <a:r>
              <a:rPr lang="en-US" dirty="0"/>
              <a:t>In this example, some variables are set as x(i) for simplicity and readability</a:t>
            </a:r>
          </a:p>
        </p:txBody>
      </p:sp>
    </p:spTree>
    <p:extLst>
      <p:ext uri="{BB962C8B-B14F-4D97-AF65-F5344CB8AC3E}">
        <p14:creationId xmlns:p14="http://schemas.microsoft.com/office/powerpoint/2010/main" val="21483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B115-6FDC-4713-A647-7226E662E65D}"/>
              </a:ext>
            </a:extLst>
          </p:cNvPr>
          <p:cNvSpPr txBox="1"/>
          <p:nvPr/>
        </p:nvSpPr>
        <p:spPr>
          <a:xfrm>
            <a:off x="0" y="0"/>
            <a:ext cx="2227918" cy="461665"/>
          </a:xfrm>
          <a:prstGeom prst="rect">
            <a:avLst/>
          </a:prstGeom>
          <a:noFill/>
        </p:spPr>
        <p:txBody>
          <a:bodyPr wrap="none" rtlCol="0">
            <a:spAutoFit/>
          </a:bodyPr>
          <a:lstStyle/>
          <a:p>
            <a:r>
              <a:rPr lang="en-US" sz="2400" dirty="0"/>
              <a:t>Tearing method</a:t>
            </a:r>
          </a:p>
        </p:txBody>
      </p:sp>
      <p:sp>
        <p:nvSpPr>
          <p:cNvPr id="3" name="TextBox 2">
            <a:extLst>
              <a:ext uri="{FF2B5EF4-FFF2-40B4-BE49-F238E27FC236}">
                <a16:creationId xmlns:a16="http://schemas.microsoft.com/office/drawing/2014/main" id="{166D419C-5853-7D9D-E475-97244CD4CDD2}"/>
              </a:ext>
            </a:extLst>
          </p:cNvPr>
          <p:cNvSpPr txBox="1"/>
          <p:nvPr/>
        </p:nvSpPr>
        <p:spPr>
          <a:xfrm>
            <a:off x="0" y="474134"/>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Useful when dealing with a single highly nonlinear equation (exp or log).</a:t>
            </a:r>
          </a:p>
          <a:p>
            <a:pPr marL="285750" indent="-285750">
              <a:buFont typeface="Arial" panose="020B0604020202020204" pitchFamily="34" charset="0"/>
              <a:buChar char="•"/>
            </a:pPr>
            <a:r>
              <a:rPr lang="en-US" dirty="0"/>
              <a:t>The idea is that you guess a value for one of the x values, then you solve for the other values using the more linear equations. Then you would check to see if that last equation is consistent.</a:t>
            </a:r>
          </a:p>
          <a:p>
            <a:pPr marL="285750" indent="-285750">
              <a:buFont typeface="Arial" panose="020B0604020202020204" pitchFamily="34" charset="0"/>
              <a:buChar char="•"/>
            </a:pPr>
            <a:r>
              <a:rPr lang="en-US" dirty="0"/>
              <a:t>Part one would be using fsolve, and part two would be using fzero.</a:t>
            </a:r>
          </a:p>
        </p:txBody>
      </p:sp>
      <p:pic>
        <p:nvPicPr>
          <p:cNvPr id="5" name="Picture 4">
            <a:extLst>
              <a:ext uri="{FF2B5EF4-FFF2-40B4-BE49-F238E27FC236}">
                <a16:creationId xmlns:a16="http://schemas.microsoft.com/office/drawing/2014/main" id="{4956FD50-20F6-CFC3-498D-38E337D78A9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7502" y="2788605"/>
            <a:ext cx="6716062" cy="1467055"/>
          </a:xfrm>
          <a:prstGeom prst="rect">
            <a:avLst/>
          </a:prstGeom>
        </p:spPr>
      </p:pic>
      <p:sp>
        <p:nvSpPr>
          <p:cNvPr id="6" name="TextBox 5">
            <a:extLst>
              <a:ext uri="{FF2B5EF4-FFF2-40B4-BE49-F238E27FC236}">
                <a16:creationId xmlns:a16="http://schemas.microsoft.com/office/drawing/2014/main" id="{0BD89F2B-434A-22AA-EF5D-86A580DA36B7}"/>
              </a:ext>
            </a:extLst>
          </p:cNvPr>
          <p:cNvSpPr txBox="1"/>
          <p:nvPr/>
        </p:nvSpPr>
        <p:spPr>
          <a:xfrm>
            <a:off x="0" y="2286000"/>
            <a:ext cx="3857851" cy="369332"/>
          </a:xfrm>
          <a:prstGeom prst="rect">
            <a:avLst/>
          </a:prstGeom>
          <a:noFill/>
        </p:spPr>
        <p:txBody>
          <a:bodyPr wrap="none" rtlCol="0">
            <a:spAutoFit/>
          </a:bodyPr>
          <a:lstStyle/>
          <a:p>
            <a:r>
              <a:rPr lang="en-US" dirty="0"/>
              <a:t>Say we have this system of equations</a:t>
            </a:r>
          </a:p>
        </p:txBody>
      </p:sp>
      <p:sp>
        <p:nvSpPr>
          <p:cNvPr id="7" name="TextBox 6">
            <a:extLst>
              <a:ext uri="{FF2B5EF4-FFF2-40B4-BE49-F238E27FC236}">
                <a16:creationId xmlns:a16="http://schemas.microsoft.com/office/drawing/2014/main" id="{2C899E7D-7230-B2CF-766F-D20BF2477A87}"/>
              </a:ext>
            </a:extLst>
          </p:cNvPr>
          <p:cNvSpPr txBox="1"/>
          <p:nvPr/>
        </p:nvSpPr>
        <p:spPr>
          <a:xfrm>
            <a:off x="0" y="4876799"/>
            <a:ext cx="8686800" cy="923330"/>
          </a:xfrm>
          <a:prstGeom prst="rect">
            <a:avLst/>
          </a:prstGeom>
          <a:noFill/>
        </p:spPr>
        <p:txBody>
          <a:bodyPr wrap="square" rtlCol="0">
            <a:spAutoFit/>
          </a:bodyPr>
          <a:lstStyle/>
          <a:p>
            <a:r>
              <a:rPr lang="en-US" dirty="0"/>
              <a:t>Base line analysis</a:t>
            </a:r>
          </a:p>
          <a:p>
            <a:pPr marL="285750" indent="-285750">
              <a:buFont typeface="Arial" panose="020B0604020202020204" pitchFamily="34" charset="0"/>
              <a:buChar char="•"/>
            </a:pPr>
            <a:r>
              <a:rPr lang="en-US" dirty="0"/>
              <a:t>Solving for x and y in these equations is relatively simple, since there are two equations with just them and x</a:t>
            </a:r>
          </a:p>
        </p:txBody>
      </p:sp>
      <p:sp>
        <p:nvSpPr>
          <p:cNvPr id="8" name="TextBox 7">
            <a:extLst>
              <a:ext uri="{FF2B5EF4-FFF2-40B4-BE49-F238E27FC236}">
                <a16:creationId xmlns:a16="http://schemas.microsoft.com/office/drawing/2014/main" id="{E6FA1BCB-0D0F-E45C-2105-51414D27E40D}"/>
              </a:ext>
            </a:extLst>
          </p:cNvPr>
          <p:cNvSpPr txBox="1"/>
          <p:nvPr/>
        </p:nvSpPr>
        <p:spPr>
          <a:xfrm>
            <a:off x="609600" y="4487334"/>
            <a:ext cx="6436955" cy="369332"/>
          </a:xfrm>
          <a:prstGeom prst="rect">
            <a:avLst/>
          </a:prstGeom>
          <a:noFill/>
        </p:spPr>
        <p:txBody>
          <a:bodyPr wrap="none" rtlCol="0">
            <a:spAutoFit/>
          </a:bodyPr>
          <a:lstStyle/>
          <a:p>
            <a:r>
              <a:rPr lang="en-US" dirty="0"/>
              <a:t>First method (not as useful, but mainly for showing an example)</a:t>
            </a:r>
          </a:p>
        </p:txBody>
      </p:sp>
      <p:pic>
        <p:nvPicPr>
          <p:cNvPr id="10" name="Picture 9">
            <a:extLst>
              <a:ext uri="{FF2B5EF4-FFF2-40B4-BE49-F238E27FC236}">
                <a16:creationId xmlns:a16="http://schemas.microsoft.com/office/drawing/2014/main" id="{769591C1-DAC6-8A29-B0FB-640D97777F0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94811" y="5964205"/>
            <a:ext cx="6468378" cy="466790"/>
          </a:xfrm>
          <a:prstGeom prst="rect">
            <a:avLst/>
          </a:prstGeom>
        </p:spPr>
      </p:pic>
      <p:pic>
        <p:nvPicPr>
          <p:cNvPr id="12" name="Picture 11">
            <a:extLst>
              <a:ext uri="{FF2B5EF4-FFF2-40B4-BE49-F238E27FC236}">
                <a16:creationId xmlns:a16="http://schemas.microsoft.com/office/drawing/2014/main" id="{B9044DEF-377C-7E61-5C58-C69AC5CA202F}"/>
              </a:ext>
            </a:extLst>
          </p:cNvPr>
          <p:cNvPicPr>
            <a:picLocks noChangeAspect="1"/>
          </p:cNvPicPr>
          <p:nvPr/>
        </p:nvPicPr>
        <p:blipFill>
          <a:blip r:embed="rId6"/>
          <a:stretch>
            <a:fillRect/>
          </a:stretch>
        </p:blipFill>
        <p:spPr>
          <a:xfrm>
            <a:off x="6976459" y="5800661"/>
            <a:ext cx="1066949" cy="895475"/>
          </a:xfrm>
          <a:prstGeom prst="rect">
            <a:avLst/>
          </a:prstGeom>
        </p:spPr>
      </p:pic>
      <p:sp>
        <p:nvSpPr>
          <p:cNvPr id="13" name="TextBox 12">
            <a:extLst>
              <a:ext uri="{FF2B5EF4-FFF2-40B4-BE49-F238E27FC236}">
                <a16:creationId xmlns:a16="http://schemas.microsoft.com/office/drawing/2014/main" id="{8C0F300B-DD48-EF13-8401-BD2981C8A92A}"/>
              </a:ext>
            </a:extLst>
          </p:cNvPr>
          <p:cNvSpPr txBox="1"/>
          <p:nvPr/>
        </p:nvSpPr>
        <p:spPr>
          <a:xfrm>
            <a:off x="0" y="6654800"/>
            <a:ext cx="7270901" cy="369332"/>
          </a:xfrm>
          <a:prstGeom prst="rect">
            <a:avLst/>
          </a:prstGeom>
          <a:noFill/>
        </p:spPr>
        <p:txBody>
          <a:bodyPr wrap="none" rtlCol="0">
            <a:spAutoFit/>
          </a:bodyPr>
          <a:lstStyle/>
          <a:p>
            <a:r>
              <a:rPr lang="en-US" dirty="0"/>
              <a:t>Now, by subbing these values into equation one, we can solve with fzero</a:t>
            </a:r>
          </a:p>
        </p:txBody>
      </p:sp>
      <p:pic>
        <p:nvPicPr>
          <p:cNvPr id="15" name="Picture 14">
            <a:extLst>
              <a:ext uri="{FF2B5EF4-FFF2-40B4-BE49-F238E27FC236}">
                <a16:creationId xmlns:a16="http://schemas.microsoft.com/office/drawing/2014/main" id="{C98E5829-1517-90EA-853E-904FAE40745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56843" y="7229399"/>
            <a:ext cx="6373114" cy="1086002"/>
          </a:xfrm>
          <a:prstGeom prst="rect">
            <a:avLst/>
          </a:prstGeom>
        </p:spPr>
      </p:pic>
      <p:sp>
        <p:nvSpPr>
          <p:cNvPr id="16" name="TextBox 15">
            <a:extLst>
              <a:ext uri="{FF2B5EF4-FFF2-40B4-BE49-F238E27FC236}">
                <a16:creationId xmlns:a16="http://schemas.microsoft.com/office/drawing/2014/main" id="{0A750107-3356-E813-CA5A-4A41EC384A4C}"/>
              </a:ext>
            </a:extLst>
          </p:cNvPr>
          <p:cNvSpPr txBox="1"/>
          <p:nvPr/>
        </p:nvSpPr>
        <p:spPr>
          <a:xfrm>
            <a:off x="33867" y="8348133"/>
            <a:ext cx="4211153" cy="923330"/>
          </a:xfrm>
          <a:prstGeom prst="rect">
            <a:avLst/>
          </a:prstGeom>
          <a:noFill/>
        </p:spPr>
        <p:txBody>
          <a:bodyPr wrap="none" rtlCol="0">
            <a:spAutoFit/>
          </a:bodyPr>
          <a:lstStyle/>
          <a:p>
            <a:r>
              <a:rPr lang="en-US" dirty="0"/>
              <a:t>Advantages to this method</a:t>
            </a:r>
          </a:p>
          <a:p>
            <a:pPr marL="285750" indent="-285750">
              <a:buFont typeface="Arial" panose="020B0604020202020204" pitchFamily="34" charset="0"/>
              <a:buChar char="•"/>
            </a:pPr>
            <a:r>
              <a:rPr lang="en-US" dirty="0"/>
              <a:t>Finding an initial guess is much easier</a:t>
            </a:r>
          </a:p>
          <a:p>
            <a:pPr marL="285750" indent="-285750">
              <a:buFont typeface="Arial" panose="020B0604020202020204" pitchFamily="34" charset="0"/>
              <a:buChar char="•"/>
            </a:pPr>
            <a:r>
              <a:rPr lang="en-US" dirty="0"/>
              <a:t>The solution is more stable</a:t>
            </a:r>
          </a:p>
        </p:txBody>
      </p:sp>
      <p:sp>
        <p:nvSpPr>
          <p:cNvPr id="17" name="TextBox 16">
            <a:extLst>
              <a:ext uri="{FF2B5EF4-FFF2-40B4-BE49-F238E27FC236}">
                <a16:creationId xmlns:a16="http://schemas.microsoft.com/office/drawing/2014/main" id="{E634E9D4-1623-338A-72CC-51A171B8CF06}"/>
              </a:ext>
            </a:extLst>
          </p:cNvPr>
          <p:cNvSpPr txBox="1"/>
          <p:nvPr/>
        </p:nvSpPr>
        <p:spPr>
          <a:xfrm flipH="1">
            <a:off x="0" y="9262533"/>
            <a:ext cx="4170681" cy="1200329"/>
          </a:xfrm>
          <a:prstGeom prst="rect">
            <a:avLst/>
          </a:prstGeom>
          <a:noFill/>
        </p:spPr>
        <p:txBody>
          <a:bodyPr wrap="square" rtlCol="0">
            <a:spAutoFit/>
          </a:bodyPr>
          <a:lstStyle/>
          <a:p>
            <a:r>
              <a:rPr lang="en-US" dirty="0"/>
              <a:t>Disadvantage</a:t>
            </a:r>
          </a:p>
          <a:p>
            <a:pPr marL="285750" indent="-285750">
              <a:buFont typeface="Arial" panose="020B0604020202020204" pitchFamily="34" charset="0"/>
              <a:buChar char="•"/>
            </a:pPr>
            <a:r>
              <a:rPr lang="en-US" dirty="0"/>
              <a:t>If we had another term with variables in equation 2 or 3, that would made this way impossible</a:t>
            </a:r>
          </a:p>
        </p:txBody>
      </p:sp>
      <p:sp>
        <p:nvSpPr>
          <p:cNvPr id="18" name="TextBox 17">
            <a:extLst>
              <a:ext uri="{FF2B5EF4-FFF2-40B4-BE49-F238E27FC236}">
                <a16:creationId xmlns:a16="http://schemas.microsoft.com/office/drawing/2014/main" id="{BD95EF37-7E10-8A14-5179-456663F0E95E}"/>
              </a:ext>
            </a:extLst>
          </p:cNvPr>
          <p:cNvSpPr txBox="1"/>
          <p:nvPr/>
        </p:nvSpPr>
        <p:spPr>
          <a:xfrm>
            <a:off x="0" y="10481734"/>
            <a:ext cx="8686800" cy="1754326"/>
          </a:xfrm>
          <a:prstGeom prst="rect">
            <a:avLst/>
          </a:prstGeom>
          <a:noFill/>
        </p:spPr>
        <p:txBody>
          <a:bodyPr wrap="square" rtlCol="0">
            <a:spAutoFit/>
          </a:bodyPr>
          <a:lstStyle/>
          <a:p>
            <a:r>
              <a:rPr lang="en-US" dirty="0"/>
              <a:t>2</a:t>
            </a:r>
            <a:r>
              <a:rPr lang="en-US" baseline="30000" dirty="0"/>
              <a:t>nd</a:t>
            </a:r>
            <a:r>
              <a:rPr lang="en-US" dirty="0"/>
              <a:t> method (more practical)</a:t>
            </a:r>
          </a:p>
          <a:p>
            <a:pPr marL="285750" indent="-285750">
              <a:buFont typeface="Arial" panose="020B0604020202020204" pitchFamily="34" charset="0"/>
              <a:buChar char="•"/>
            </a:pPr>
            <a:r>
              <a:rPr lang="en-US" dirty="0"/>
              <a:t>Guess an x value, then solve equation 1 and 3 for z and y using fsolve</a:t>
            </a:r>
          </a:p>
          <a:p>
            <a:pPr marL="285750" indent="-285750">
              <a:buFont typeface="Arial" panose="020B0604020202020204" pitchFamily="34" charset="0"/>
              <a:buChar char="•"/>
            </a:pPr>
            <a:r>
              <a:rPr lang="en-US" dirty="0"/>
              <a:t>Then check equation 2 to see if it equals 0</a:t>
            </a:r>
          </a:p>
          <a:p>
            <a:pPr marL="285750" indent="-285750">
              <a:buFont typeface="Arial" panose="020B0604020202020204" pitchFamily="34" charset="0"/>
              <a:buChar char="•"/>
            </a:pPr>
            <a:r>
              <a:rPr lang="en-US" dirty="0"/>
              <a:t>Use fzero to find an x value that satisfies that eq 2 equals 0</a:t>
            </a:r>
          </a:p>
          <a:p>
            <a:pPr marL="285750" indent="-285750">
              <a:buFont typeface="Arial" panose="020B0604020202020204" pitchFamily="34" charset="0"/>
              <a:buChar char="•"/>
            </a:pPr>
            <a:r>
              <a:rPr lang="en-US" dirty="0"/>
              <a:t>This method can be used for a wider variety of problems because fsolve is more versatile than solving by hand</a:t>
            </a:r>
          </a:p>
        </p:txBody>
      </p:sp>
    </p:spTree>
    <p:extLst>
      <p:ext uri="{BB962C8B-B14F-4D97-AF65-F5344CB8AC3E}">
        <p14:creationId xmlns:p14="http://schemas.microsoft.com/office/powerpoint/2010/main" val="20605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18FFB-7599-CF5D-9D7A-C282EAD81196}"/>
              </a:ext>
            </a:extLst>
          </p:cNvPr>
          <p:cNvPicPr>
            <a:picLocks noChangeAspect="1"/>
          </p:cNvPicPr>
          <p:nvPr/>
        </p:nvPicPr>
        <p:blipFill>
          <a:blip r:embed="rId2"/>
          <a:stretch>
            <a:fillRect/>
          </a:stretch>
        </p:blipFill>
        <p:spPr>
          <a:xfrm>
            <a:off x="611765" y="0"/>
            <a:ext cx="6887536" cy="8459381"/>
          </a:xfrm>
          <a:prstGeom prst="rect">
            <a:avLst/>
          </a:prstGeom>
        </p:spPr>
      </p:pic>
      <p:sp>
        <p:nvSpPr>
          <p:cNvPr id="7" name="TextBox 6">
            <a:extLst>
              <a:ext uri="{FF2B5EF4-FFF2-40B4-BE49-F238E27FC236}">
                <a16:creationId xmlns:a16="http://schemas.microsoft.com/office/drawing/2014/main" id="{23A18B57-3E25-4996-86AD-2692C89EB9E2}"/>
              </a:ext>
            </a:extLst>
          </p:cNvPr>
          <p:cNvSpPr txBox="1"/>
          <p:nvPr/>
        </p:nvSpPr>
        <p:spPr>
          <a:xfrm>
            <a:off x="0" y="8856133"/>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gz function gives the value of equation 2 at the current guess of x</a:t>
            </a:r>
          </a:p>
          <a:p>
            <a:pPr marL="742950" lvl="1" indent="-285750">
              <a:buFont typeface="Arial" panose="020B0604020202020204" pitchFamily="34" charset="0"/>
              <a:buChar char="•"/>
            </a:pPr>
            <a:r>
              <a:rPr lang="en-US" dirty="0"/>
              <a:t>Use fsolve to find the remaining variables at the current guess of x</a:t>
            </a:r>
          </a:p>
          <a:p>
            <a:pPr marL="1200150" lvl="2" indent="-285750">
              <a:buFont typeface="Arial" panose="020B0604020202020204" pitchFamily="34" charset="0"/>
              <a:buChar char="•"/>
            </a:pPr>
            <a:r>
              <a:rPr lang="en-US" dirty="0"/>
              <a:t>The initial condition doesn’t matter, because for a linear system of equations, Newton’s method will always approach the answer</a:t>
            </a:r>
          </a:p>
          <a:p>
            <a:pPr marL="285750" indent="-285750">
              <a:buFont typeface="Arial" panose="020B0604020202020204" pitchFamily="34" charset="0"/>
              <a:buChar char="•"/>
            </a:pPr>
            <a:r>
              <a:rPr lang="en-US" dirty="0"/>
              <a:t>Like with chapter 3, it would be a good idea to now graph the equation to get a good initial condition</a:t>
            </a:r>
          </a:p>
          <a:p>
            <a:pPr marL="742950" lvl="1" indent="-285750">
              <a:buFont typeface="Arial" panose="020B0604020202020204" pitchFamily="34" charset="0"/>
              <a:buChar char="•"/>
            </a:pPr>
            <a:r>
              <a:rPr lang="en-US" dirty="0"/>
              <a:t>We see two zeros, so we will solve for both</a:t>
            </a:r>
          </a:p>
          <a:p>
            <a:pPr marL="285750" indent="-285750">
              <a:buFont typeface="Arial" panose="020B0604020202020204" pitchFamily="34" charset="0"/>
              <a:buChar char="•"/>
            </a:pPr>
            <a:r>
              <a:rPr lang="en-US" dirty="0"/>
              <a:t>Now we use the fzero function to find the x values</a:t>
            </a:r>
          </a:p>
          <a:p>
            <a:pPr marL="285750" indent="-285750">
              <a:buFont typeface="Arial" panose="020B0604020202020204" pitchFamily="34" charset="0"/>
              <a:buChar char="•"/>
            </a:pPr>
            <a:r>
              <a:rPr lang="en-US" dirty="0"/>
              <a:t>Now we must go back and use fsolve to locate the other variables</a:t>
            </a:r>
          </a:p>
          <a:p>
            <a:pPr marL="742950" lvl="1" indent="-285750">
              <a:buFont typeface="Arial" panose="020B0604020202020204" pitchFamily="34" charset="0"/>
              <a:buChar char="•"/>
            </a:pPr>
            <a:r>
              <a:rPr lang="en-US" dirty="0"/>
              <a:t>To get a good initial guess for y and z, you will probably have to play around with the function a bit</a:t>
            </a:r>
          </a:p>
        </p:txBody>
      </p:sp>
    </p:spTree>
    <p:extLst>
      <p:ext uri="{BB962C8B-B14F-4D97-AF65-F5344CB8AC3E}">
        <p14:creationId xmlns:p14="http://schemas.microsoft.com/office/powerpoint/2010/main" val="820065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B70C4-9969-1C86-FE05-C6D8103777C4}"/>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6: Polynomial Approximations</a:t>
            </a:r>
          </a:p>
        </p:txBody>
      </p:sp>
      <p:sp>
        <p:nvSpPr>
          <p:cNvPr id="3" name="TextBox 2">
            <a:extLst>
              <a:ext uri="{FF2B5EF4-FFF2-40B4-BE49-F238E27FC236}">
                <a16:creationId xmlns:a16="http://schemas.microsoft.com/office/drawing/2014/main" id="{4C4009F1-320F-FDFB-88B6-D43078948444}"/>
              </a:ext>
            </a:extLst>
          </p:cNvPr>
          <p:cNvSpPr txBox="1"/>
          <p:nvPr/>
        </p:nvSpPr>
        <p:spPr>
          <a:xfrm>
            <a:off x="0" y="896815"/>
            <a:ext cx="5118837" cy="1477328"/>
          </a:xfrm>
          <a:prstGeom prst="rect">
            <a:avLst/>
          </a:prstGeom>
          <a:noFill/>
        </p:spPr>
        <p:txBody>
          <a:bodyPr wrap="none" rtlCol="0">
            <a:spAutoFit/>
          </a:bodyPr>
          <a:lstStyle/>
          <a:p>
            <a:pPr marL="285750" indent="-285750">
              <a:buFont typeface="Arial" panose="020B0604020202020204" pitchFamily="34" charset="0"/>
              <a:buChar char="•"/>
            </a:pPr>
            <a:r>
              <a:rPr lang="en-US" dirty="0"/>
              <a:t>Overview: Use polynomial approximations for</a:t>
            </a:r>
          </a:p>
          <a:p>
            <a:pPr marL="742950" lvl="1" indent="-285750">
              <a:buFont typeface="Arial" panose="020B0604020202020204" pitchFamily="34" charset="0"/>
              <a:buChar char="•"/>
            </a:pPr>
            <a:r>
              <a:rPr lang="en-US" dirty="0"/>
              <a:t>Derivatives</a:t>
            </a:r>
          </a:p>
          <a:p>
            <a:pPr marL="742950" lvl="1" indent="-285750">
              <a:buFont typeface="Arial" panose="020B0604020202020204" pitchFamily="34" charset="0"/>
              <a:buChar char="•"/>
            </a:pPr>
            <a:r>
              <a:rPr lang="en-US" dirty="0"/>
              <a:t>Interpolation</a:t>
            </a:r>
          </a:p>
          <a:p>
            <a:pPr marL="742950" lvl="1" indent="-285750">
              <a:buFont typeface="Arial" panose="020B0604020202020204" pitchFamily="34" charset="0"/>
              <a:buChar char="•"/>
            </a:pPr>
            <a:r>
              <a:rPr lang="en-US" dirty="0"/>
              <a:t>Integration</a:t>
            </a:r>
          </a:p>
          <a:p>
            <a:pPr marL="285750" indent="-285750">
              <a:buFont typeface="Arial" panose="020B0604020202020204" pitchFamily="34" charset="0"/>
              <a:buChar char="•"/>
            </a:pPr>
            <a:r>
              <a:rPr lang="en-US" dirty="0"/>
              <a:t>Used for when we just have a ton of data points</a:t>
            </a:r>
          </a:p>
        </p:txBody>
      </p:sp>
      <p:sp>
        <p:nvSpPr>
          <p:cNvPr id="4" name="TextBox 3">
            <a:extLst>
              <a:ext uri="{FF2B5EF4-FFF2-40B4-BE49-F238E27FC236}">
                <a16:creationId xmlns:a16="http://schemas.microsoft.com/office/drawing/2014/main" id="{70ABC3FD-513B-15C5-5E92-CA05370D4309}"/>
              </a:ext>
            </a:extLst>
          </p:cNvPr>
          <p:cNvSpPr txBox="1"/>
          <p:nvPr/>
        </p:nvSpPr>
        <p:spPr>
          <a:xfrm>
            <a:off x="0" y="2497015"/>
            <a:ext cx="4146969" cy="461665"/>
          </a:xfrm>
          <a:prstGeom prst="rect">
            <a:avLst/>
          </a:prstGeom>
          <a:noFill/>
        </p:spPr>
        <p:txBody>
          <a:bodyPr wrap="none" rtlCol="0">
            <a:spAutoFit/>
          </a:bodyPr>
          <a:lstStyle/>
          <a:p>
            <a:r>
              <a:rPr lang="en-US" sz="2400" dirty="0"/>
              <a:t>Derivatives – finite differences</a:t>
            </a:r>
          </a:p>
        </p:txBody>
      </p:sp>
      <p:sp>
        <p:nvSpPr>
          <p:cNvPr id="5" name="TextBox 4">
            <a:extLst>
              <a:ext uri="{FF2B5EF4-FFF2-40B4-BE49-F238E27FC236}">
                <a16:creationId xmlns:a16="http://schemas.microsoft.com/office/drawing/2014/main" id="{72AE12F3-67E8-222F-F81E-B581067CBC45}"/>
              </a:ext>
            </a:extLst>
          </p:cNvPr>
          <p:cNvSpPr txBox="1"/>
          <p:nvPr/>
        </p:nvSpPr>
        <p:spPr>
          <a:xfrm>
            <a:off x="580292" y="2883877"/>
            <a:ext cx="2673039" cy="369332"/>
          </a:xfrm>
          <a:prstGeom prst="rect">
            <a:avLst/>
          </a:prstGeom>
          <a:noFill/>
        </p:spPr>
        <p:txBody>
          <a:bodyPr wrap="none" rtlCol="0">
            <a:spAutoFit/>
          </a:bodyPr>
          <a:lstStyle/>
          <a:p>
            <a:r>
              <a:rPr lang="en-US" dirty="0"/>
              <a:t>Comes from Taylor series</a:t>
            </a:r>
          </a:p>
        </p:txBody>
      </p:sp>
      <p:pic>
        <p:nvPicPr>
          <p:cNvPr id="7" name="Picture 6">
            <a:extLst>
              <a:ext uri="{FF2B5EF4-FFF2-40B4-BE49-F238E27FC236}">
                <a16:creationId xmlns:a16="http://schemas.microsoft.com/office/drawing/2014/main" id="{9FD86DF8-9DED-A43C-7EF9-C70CB52A9CB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26477" y="3292437"/>
            <a:ext cx="6928338" cy="821630"/>
          </a:xfrm>
          <a:prstGeom prst="rect">
            <a:avLst/>
          </a:prstGeom>
        </p:spPr>
      </p:pic>
      <p:sp>
        <p:nvSpPr>
          <p:cNvPr id="8" name="TextBox 7">
            <a:extLst>
              <a:ext uri="{FF2B5EF4-FFF2-40B4-BE49-F238E27FC236}">
                <a16:creationId xmlns:a16="http://schemas.microsoft.com/office/drawing/2014/main" id="{2AE4A3A6-BC8C-373B-CC2B-EC49CAF792DF}"/>
              </a:ext>
            </a:extLst>
          </p:cNvPr>
          <p:cNvSpPr txBox="1"/>
          <p:nvPr/>
        </p:nvSpPr>
        <p:spPr>
          <a:xfrm>
            <a:off x="1424354" y="4413740"/>
            <a:ext cx="5609492" cy="646331"/>
          </a:xfrm>
          <a:prstGeom prst="rect">
            <a:avLst/>
          </a:prstGeom>
          <a:noFill/>
        </p:spPr>
        <p:txBody>
          <a:bodyPr wrap="square" rtlCol="0">
            <a:spAutoFit/>
          </a:bodyPr>
          <a:lstStyle/>
          <a:p>
            <a:r>
              <a:rPr lang="en-US" dirty="0"/>
              <a:t>To find f’(x), we use a first order approximation (only go until you get to the first derivative term)</a:t>
            </a:r>
          </a:p>
        </p:txBody>
      </p:sp>
      <p:pic>
        <p:nvPicPr>
          <p:cNvPr id="10" name="Picture 9">
            <a:extLst>
              <a:ext uri="{FF2B5EF4-FFF2-40B4-BE49-F238E27FC236}">
                <a16:creationId xmlns:a16="http://schemas.microsoft.com/office/drawing/2014/main" id="{E89B1C32-5501-6F64-48D6-656728E3437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826477" y="5072844"/>
            <a:ext cx="6629400" cy="825347"/>
          </a:xfrm>
          <a:prstGeom prst="rect">
            <a:avLst/>
          </a:prstGeom>
        </p:spPr>
      </p:pic>
      <p:pic>
        <p:nvPicPr>
          <p:cNvPr id="12" name="Picture 11">
            <a:extLst>
              <a:ext uri="{FF2B5EF4-FFF2-40B4-BE49-F238E27FC236}">
                <a16:creationId xmlns:a16="http://schemas.microsoft.com/office/drawing/2014/main" id="{8A1B8850-E3F5-F9ED-C3B8-0C95A89A5DD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8939" y="6018406"/>
            <a:ext cx="6242538" cy="1411073"/>
          </a:xfrm>
          <a:prstGeom prst="rect">
            <a:avLst/>
          </a:prstGeom>
        </p:spPr>
      </p:pic>
      <p:cxnSp>
        <p:nvCxnSpPr>
          <p:cNvPr id="14" name="Straight Arrow Connector 13">
            <a:extLst>
              <a:ext uri="{FF2B5EF4-FFF2-40B4-BE49-F238E27FC236}">
                <a16:creationId xmlns:a16="http://schemas.microsoft.com/office/drawing/2014/main" id="{B600E86C-8553-FE33-4BC2-037B8C26EA02}"/>
              </a:ext>
            </a:extLst>
          </p:cNvPr>
          <p:cNvCxnSpPr>
            <a:cxnSpLocks/>
          </p:cNvCxnSpPr>
          <p:nvPr/>
        </p:nvCxnSpPr>
        <p:spPr>
          <a:xfrm flipH="1" flipV="1">
            <a:off x="5521569" y="6822831"/>
            <a:ext cx="1248508" cy="316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21C1E0-6AFB-1206-872B-FD56ABC60A9B}"/>
              </a:ext>
            </a:extLst>
          </p:cNvPr>
          <p:cNvSpPr txBox="1"/>
          <p:nvPr/>
        </p:nvSpPr>
        <p:spPr>
          <a:xfrm>
            <a:off x="6770076" y="6893169"/>
            <a:ext cx="1793632" cy="646331"/>
          </a:xfrm>
          <a:prstGeom prst="rect">
            <a:avLst/>
          </a:prstGeom>
          <a:noFill/>
        </p:spPr>
        <p:txBody>
          <a:bodyPr wrap="square" rtlCol="0">
            <a:spAutoFit/>
          </a:bodyPr>
          <a:lstStyle/>
          <a:p>
            <a:r>
              <a:rPr lang="en-US" dirty="0"/>
              <a:t>The rest is the error</a:t>
            </a:r>
          </a:p>
        </p:txBody>
      </p:sp>
      <p:pic>
        <p:nvPicPr>
          <p:cNvPr id="18" name="Picture 17">
            <a:extLst>
              <a:ext uri="{FF2B5EF4-FFF2-40B4-BE49-F238E27FC236}">
                <a16:creationId xmlns:a16="http://schemas.microsoft.com/office/drawing/2014/main" id="{34E72781-2942-0A8F-96F8-0B32475CBF5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090248" y="7789985"/>
            <a:ext cx="5794542" cy="4045246"/>
          </a:xfrm>
          <a:prstGeom prst="rect">
            <a:avLst/>
          </a:prstGeom>
        </p:spPr>
      </p:pic>
      <p:cxnSp>
        <p:nvCxnSpPr>
          <p:cNvPr id="20" name="Straight Arrow Connector 19">
            <a:extLst>
              <a:ext uri="{FF2B5EF4-FFF2-40B4-BE49-F238E27FC236}">
                <a16:creationId xmlns:a16="http://schemas.microsoft.com/office/drawing/2014/main" id="{6E5B202E-3920-EF2C-5316-F12C3CCD2BBE}"/>
              </a:ext>
            </a:extLst>
          </p:cNvPr>
          <p:cNvCxnSpPr/>
          <p:nvPr/>
        </p:nvCxnSpPr>
        <p:spPr>
          <a:xfrm>
            <a:off x="2813538" y="6875585"/>
            <a:ext cx="1828800" cy="218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1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150CF7-04D8-0CE9-339B-0F4A01B77000}"/>
              </a:ext>
            </a:extLst>
          </p:cNvPr>
          <p:cNvSpPr txBox="1"/>
          <p:nvPr/>
        </p:nvSpPr>
        <p:spPr>
          <a:xfrm>
            <a:off x="0" y="2476364"/>
            <a:ext cx="8686800" cy="677108"/>
          </a:xfrm>
          <a:prstGeom prst="rect">
            <a:avLst/>
          </a:prstGeom>
          <a:noFill/>
        </p:spPr>
        <p:txBody>
          <a:bodyPr wrap="square" rtlCol="0">
            <a:spAutoFit/>
          </a:bodyPr>
          <a:lstStyle/>
          <a:p>
            <a:r>
              <a:rPr lang="en-US" sz="2000" dirty="0"/>
              <a:t>Second order approximations (More accurate):</a:t>
            </a:r>
          </a:p>
          <a:p>
            <a:r>
              <a:rPr lang="en-US" dirty="0"/>
              <a:t>Central difference approximations</a:t>
            </a:r>
          </a:p>
        </p:txBody>
      </p:sp>
      <p:pic>
        <p:nvPicPr>
          <p:cNvPr id="4" name="Picture 3">
            <a:extLst>
              <a:ext uri="{FF2B5EF4-FFF2-40B4-BE49-F238E27FC236}">
                <a16:creationId xmlns:a16="http://schemas.microsoft.com/office/drawing/2014/main" id="{D3A69A4B-93CE-6763-20B4-158806C6DCC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80292" y="3227582"/>
            <a:ext cx="7192108" cy="2306199"/>
          </a:xfrm>
          <a:prstGeom prst="rect">
            <a:avLst/>
          </a:prstGeom>
        </p:spPr>
      </p:pic>
      <p:grpSp>
        <p:nvGrpSpPr>
          <p:cNvPr id="10" name="Group 9">
            <a:extLst>
              <a:ext uri="{FF2B5EF4-FFF2-40B4-BE49-F238E27FC236}">
                <a16:creationId xmlns:a16="http://schemas.microsoft.com/office/drawing/2014/main" id="{5FFF4EE0-6D5B-3652-FED2-E15DD31A4702}"/>
              </a:ext>
            </a:extLst>
          </p:cNvPr>
          <p:cNvGrpSpPr/>
          <p:nvPr/>
        </p:nvGrpSpPr>
        <p:grpSpPr>
          <a:xfrm>
            <a:off x="2050255" y="4147152"/>
            <a:ext cx="411840" cy="1353600"/>
            <a:chOff x="2050255" y="1266342"/>
            <a:chExt cx="411840" cy="135360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FCBA117-5294-8D04-D584-003658D7CC4C}"/>
                    </a:ext>
                  </a:extLst>
                </p14:cNvPr>
                <p14:cNvContentPartPr/>
                <p14:nvPr/>
              </p14:nvContentPartPr>
              <p14:xfrm>
                <a:off x="2050255" y="1266342"/>
                <a:ext cx="411840" cy="603360"/>
              </p14:xfrm>
            </p:contentPart>
          </mc:Choice>
          <mc:Fallback xmlns="">
            <p:pic>
              <p:nvPicPr>
                <p:cNvPr id="5" name="Ink 4">
                  <a:extLst>
                    <a:ext uri="{FF2B5EF4-FFF2-40B4-BE49-F238E27FC236}">
                      <a16:creationId xmlns:a16="http://schemas.microsoft.com/office/drawing/2014/main" id="{6FCBA117-5294-8D04-D584-003658D7CC4C}"/>
                    </a:ext>
                  </a:extLst>
                </p:cNvPr>
                <p:cNvPicPr/>
                <p:nvPr/>
              </p:nvPicPr>
              <p:blipFill>
                <a:blip r:embed="rId5"/>
                <a:stretch>
                  <a:fillRect/>
                </a:stretch>
              </p:blipFill>
              <p:spPr>
                <a:xfrm>
                  <a:off x="2044135" y="1260222"/>
                  <a:ext cx="42408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30589C1-7CB7-D3AD-39E2-618416B8DDE1}"/>
                    </a:ext>
                  </a:extLst>
                </p14:cNvPr>
                <p14:cNvContentPartPr/>
                <p14:nvPr/>
              </p14:nvContentPartPr>
              <p14:xfrm>
                <a:off x="2150335" y="1916142"/>
                <a:ext cx="293760" cy="703800"/>
              </p14:xfrm>
            </p:contentPart>
          </mc:Choice>
          <mc:Fallback xmlns="">
            <p:pic>
              <p:nvPicPr>
                <p:cNvPr id="6" name="Ink 5">
                  <a:extLst>
                    <a:ext uri="{FF2B5EF4-FFF2-40B4-BE49-F238E27FC236}">
                      <a16:creationId xmlns:a16="http://schemas.microsoft.com/office/drawing/2014/main" id="{530589C1-7CB7-D3AD-39E2-618416B8DDE1}"/>
                    </a:ext>
                  </a:extLst>
                </p:cNvPr>
                <p:cNvPicPr/>
                <p:nvPr/>
              </p:nvPicPr>
              <p:blipFill>
                <a:blip r:embed="rId7"/>
                <a:stretch>
                  <a:fillRect/>
                </a:stretch>
              </p:blipFill>
              <p:spPr>
                <a:xfrm>
                  <a:off x="2144215" y="1910022"/>
                  <a:ext cx="306000" cy="716040"/>
                </a:xfrm>
                <a:prstGeom prst="rect">
                  <a:avLst/>
                </a:prstGeom>
              </p:spPr>
            </p:pic>
          </mc:Fallback>
        </mc:AlternateContent>
      </p:grpSp>
      <p:grpSp>
        <p:nvGrpSpPr>
          <p:cNvPr id="9" name="Group 8">
            <a:extLst>
              <a:ext uri="{FF2B5EF4-FFF2-40B4-BE49-F238E27FC236}">
                <a16:creationId xmlns:a16="http://schemas.microsoft.com/office/drawing/2014/main" id="{7E616FDF-8FBD-BEE5-7C2D-AEE669C76918}"/>
              </a:ext>
            </a:extLst>
          </p:cNvPr>
          <p:cNvGrpSpPr/>
          <p:nvPr/>
        </p:nvGrpSpPr>
        <p:grpSpPr>
          <a:xfrm>
            <a:off x="4308175" y="3865272"/>
            <a:ext cx="703440" cy="1389960"/>
            <a:chOff x="4308175" y="984462"/>
            <a:chExt cx="703440" cy="138996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6499A17-9EBB-ECFF-C19C-926D575A7A64}"/>
                    </a:ext>
                  </a:extLst>
                </p14:cNvPr>
                <p14:cNvContentPartPr/>
                <p14:nvPr/>
              </p14:nvContentPartPr>
              <p14:xfrm>
                <a:off x="4308175" y="984462"/>
                <a:ext cx="369720" cy="877320"/>
              </p14:xfrm>
            </p:contentPart>
          </mc:Choice>
          <mc:Fallback xmlns="">
            <p:pic>
              <p:nvPicPr>
                <p:cNvPr id="7" name="Ink 6">
                  <a:extLst>
                    <a:ext uri="{FF2B5EF4-FFF2-40B4-BE49-F238E27FC236}">
                      <a16:creationId xmlns:a16="http://schemas.microsoft.com/office/drawing/2014/main" id="{B6499A17-9EBB-ECFF-C19C-926D575A7A64}"/>
                    </a:ext>
                  </a:extLst>
                </p:cNvPr>
                <p:cNvPicPr/>
                <p:nvPr/>
              </p:nvPicPr>
              <p:blipFill>
                <a:blip r:embed="rId9"/>
                <a:stretch>
                  <a:fillRect/>
                </a:stretch>
              </p:blipFill>
              <p:spPr>
                <a:xfrm>
                  <a:off x="4302055" y="978342"/>
                  <a:ext cx="38196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CA7ECD5-A135-39E5-CBC0-438C54DB28A9}"/>
                    </a:ext>
                  </a:extLst>
                </p14:cNvPr>
                <p14:cNvContentPartPr/>
                <p14:nvPr/>
              </p14:nvContentPartPr>
              <p14:xfrm>
                <a:off x="4573855" y="1670262"/>
                <a:ext cx="437760" cy="704160"/>
              </p14:xfrm>
            </p:contentPart>
          </mc:Choice>
          <mc:Fallback xmlns="">
            <p:pic>
              <p:nvPicPr>
                <p:cNvPr id="8" name="Ink 7">
                  <a:extLst>
                    <a:ext uri="{FF2B5EF4-FFF2-40B4-BE49-F238E27FC236}">
                      <a16:creationId xmlns:a16="http://schemas.microsoft.com/office/drawing/2014/main" id="{8CA7ECD5-A135-39E5-CBC0-438C54DB28A9}"/>
                    </a:ext>
                  </a:extLst>
                </p:cNvPr>
                <p:cNvPicPr/>
                <p:nvPr/>
              </p:nvPicPr>
              <p:blipFill>
                <a:blip r:embed="rId11"/>
                <a:stretch>
                  <a:fillRect/>
                </a:stretch>
              </p:blipFill>
              <p:spPr>
                <a:xfrm>
                  <a:off x="4567735" y="1664142"/>
                  <a:ext cx="450000" cy="716400"/>
                </a:xfrm>
                <a:prstGeom prst="rect">
                  <a:avLst/>
                </a:prstGeom>
              </p:spPr>
            </p:pic>
          </mc:Fallback>
        </mc:AlternateContent>
      </p:grpSp>
      <p:sp>
        <p:nvSpPr>
          <p:cNvPr id="11" name="TextBox 10">
            <a:extLst>
              <a:ext uri="{FF2B5EF4-FFF2-40B4-BE49-F238E27FC236}">
                <a16:creationId xmlns:a16="http://schemas.microsoft.com/office/drawing/2014/main" id="{BF521DDB-D4A3-3F1C-B70A-2AEC9B576323}"/>
              </a:ext>
            </a:extLst>
          </p:cNvPr>
          <p:cNvSpPr txBox="1"/>
          <p:nvPr/>
        </p:nvSpPr>
        <p:spPr>
          <a:xfrm>
            <a:off x="5732584" y="5377825"/>
            <a:ext cx="1603709" cy="369332"/>
          </a:xfrm>
          <a:prstGeom prst="rect">
            <a:avLst/>
          </a:prstGeom>
          <a:noFill/>
        </p:spPr>
        <p:txBody>
          <a:bodyPr wrap="none" rtlCol="0">
            <a:spAutoFit/>
          </a:bodyPr>
          <a:lstStyle/>
          <a:p>
            <a:r>
              <a:rPr lang="en-US" dirty="0"/>
              <a:t>Ignore the rest</a:t>
            </a:r>
          </a:p>
        </p:txBody>
      </p:sp>
      <p:sp>
        <p:nvSpPr>
          <p:cNvPr id="12" name="TextBox 11">
            <a:extLst>
              <a:ext uri="{FF2B5EF4-FFF2-40B4-BE49-F238E27FC236}">
                <a16:creationId xmlns:a16="http://schemas.microsoft.com/office/drawing/2014/main" id="{2CCD46B9-A6C3-D6B9-F7B0-75D3F0ACBA9C}"/>
              </a:ext>
            </a:extLst>
          </p:cNvPr>
          <p:cNvSpPr txBox="1"/>
          <p:nvPr/>
        </p:nvSpPr>
        <p:spPr>
          <a:xfrm>
            <a:off x="386862" y="5711933"/>
            <a:ext cx="6157263" cy="369332"/>
          </a:xfrm>
          <a:prstGeom prst="rect">
            <a:avLst/>
          </a:prstGeom>
          <a:noFill/>
        </p:spPr>
        <p:txBody>
          <a:bodyPr wrap="none" rtlCol="0">
            <a:spAutoFit/>
          </a:bodyPr>
          <a:lstStyle/>
          <a:p>
            <a:r>
              <a:rPr lang="en-US" dirty="0"/>
              <a:t>Technically a second order approximation, so more accurate</a:t>
            </a:r>
          </a:p>
        </p:txBody>
      </p:sp>
      <p:pic>
        <p:nvPicPr>
          <p:cNvPr id="14" name="Picture 13">
            <a:extLst>
              <a:ext uri="{FF2B5EF4-FFF2-40B4-BE49-F238E27FC236}">
                <a16:creationId xmlns:a16="http://schemas.microsoft.com/office/drawing/2014/main" id="{E5055ED0-D831-687D-12F4-757691E7B57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12132" y="6470531"/>
            <a:ext cx="3744407" cy="1121893"/>
          </a:xfrm>
          <a:prstGeom prst="rect">
            <a:avLst/>
          </a:prstGeom>
        </p:spPr>
      </p:pic>
      <p:sp>
        <p:nvSpPr>
          <p:cNvPr id="15" name="TextBox 14">
            <a:extLst>
              <a:ext uri="{FF2B5EF4-FFF2-40B4-BE49-F238E27FC236}">
                <a16:creationId xmlns:a16="http://schemas.microsoft.com/office/drawing/2014/main" id="{03B707E1-C049-958D-901C-2565009368A6}"/>
              </a:ext>
            </a:extLst>
          </p:cNvPr>
          <p:cNvSpPr txBox="1"/>
          <p:nvPr/>
        </p:nvSpPr>
        <p:spPr>
          <a:xfrm>
            <a:off x="369276" y="6010872"/>
            <a:ext cx="7092263" cy="369332"/>
          </a:xfrm>
          <a:prstGeom prst="rect">
            <a:avLst/>
          </a:prstGeom>
          <a:noFill/>
        </p:spPr>
        <p:txBody>
          <a:bodyPr wrap="none" rtlCol="0">
            <a:spAutoFit/>
          </a:bodyPr>
          <a:lstStyle/>
          <a:p>
            <a:r>
              <a:rPr lang="en-US" dirty="0"/>
              <a:t>You can also add the 2 equations together to get the second derivative</a:t>
            </a:r>
          </a:p>
        </p:txBody>
      </p:sp>
      <p:pic>
        <p:nvPicPr>
          <p:cNvPr id="17" name="Picture 16">
            <a:extLst>
              <a:ext uri="{FF2B5EF4-FFF2-40B4-BE49-F238E27FC236}">
                <a16:creationId xmlns:a16="http://schemas.microsoft.com/office/drawing/2014/main" id="{0222C5F5-6215-26DC-3C82-77182882D140}"/>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104109" y="6467954"/>
            <a:ext cx="4248583" cy="1146857"/>
          </a:xfrm>
          <a:prstGeom prst="rect">
            <a:avLst/>
          </a:prstGeom>
        </p:spPr>
      </p:pic>
      <p:pic>
        <p:nvPicPr>
          <p:cNvPr id="19" name="Picture 18">
            <a:extLst>
              <a:ext uri="{FF2B5EF4-FFF2-40B4-BE49-F238E27FC236}">
                <a16:creationId xmlns:a16="http://schemas.microsoft.com/office/drawing/2014/main" id="{4B141E35-D3EA-6786-A0C3-B01F090AFFDD}"/>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2092569" y="7812889"/>
            <a:ext cx="4642338" cy="3336222"/>
          </a:xfrm>
          <a:prstGeom prst="rect">
            <a:avLst/>
          </a:prstGeom>
        </p:spPr>
      </p:pic>
      <p:sp>
        <p:nvSpPr>
          <p:cNvPr id="20" name="TextBox 19">
            <a:extLst>
              <a:ext uri="{FF2B5EF4-FFF2-40B4-BE49-F238E27FC236}">
                <a16:creationId xmlns:a16="http://schemas.microsoft.com/office/drawing/2014/main" id="{7B0ACFCC-A8BE-AEB9-F8AD-07BE49832AE6}"/>
              </a:ext>
            </a:extLst>
          </p:cNvPr>
          <p:cNvSpPr txBox="1"/>
          <p:nvPr/>
        </p:nvSpPr>
        <p:spPr>
          <a:xfrm>
            <a:off x="0" y="11268670"/>
            <a:ext cx="8546123" cy="923330"/>
          </a:xfrm>
          <a:prstGeom prst="rect">
            <a:avLst/>
          </a:prstGeom>
          <a:noFill/>
        </p:spPr>
        <p:txBody>
          <a:bodyPr wrap="square" rtlCol="0">
            <a:spAutoFit/>
          </a:bodyPr>
          <a:lstStyle/>
          <a:p>
            <a:r>
              <a:rPr lang="en-US" dirty="0"/>
              <a:t>The central difference approximation is great and all, but to get it, you must narrow your data by one, because the first and last terms don’t have surrounding data points. So, how can we find approximations for those?</a:t>
            </a:r>
          </a:p>
        </p:txBody>
      </p:sp>
      <p:pic>
        <p:nvPicPr>
          <p:cNvPr id="24" name="Picture 23">
            <a:extLst>
              <a:ext uri="{FF2B5EF4-FFF2-40B4-BE49-F238E27FC236}">
                <a16:creationId xmlns:a16="http://schemas.microsoft.com/office/drawing/2014/main" id="{FC793B41-3932-149B-A6B6-6553355F51C1}"/>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20000" contrast="-40000"/>
                    </a14:imgEffect>
                  </a14:imgLayer>
                </a14:imgProps>
              </a:ext>
            </a:extLst>
          </a:blip>
          <a:stretch>
            <a:fillRect/>
          </a:stretch>
        </p:blipFill>
        <p:spPr>
          <a:xfrm>
            <a:off x="527538" y="0"/>
            <a:ext cx="7350369" cy="2467257"/>
          </a:xfrm>
          <a:prstGeom prst="rect">
            <a:avLst/>
          </a:prstGeom>
        </p:spPr>
      </p:pic>
    </p:spTree>
    <p:extLst>
      <p:ext uri="{BB962C8B-B14F-4D97-AF65-F5344CB8AC3E}">
        <p14:creationId xmlns:p14="http://schemas.microsoft.com/office/powerpoint/2010/main" val="247195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55A58-6F66-0BD6-4E9A-508C049D8324}"/>
              </a:ext>
            </a:extLst>
          </p:cNvPr>
          <p:cNvSpPr txBox="1"/>
          <p:nvPr/>
        </p:nvSpPr>
        <p:spPr>
          <a:xfrm>
            <a:off x="0" y="0"/>
            <a:ext cx="4839338" cy="369332"/>
          </a:xfrm>
          <a:prstGeom prst="rect">
            <a:avLst/>
          </a:prstGeom>
          <a:noFill/>
        </p:spPr>
        <p:txBody>
          <a:bodyPr wrap="none" rtlCol="0">
            <a:spAutoFit/>
          </a:bodyPr>
          <a:lstStyle/>
          <a:p>
            <a:r>
              <a:rPr lang="en-US" dirty="0"/>
              <a:t>Second order terms for forward and backwards</a:t>
            </a:r>
          </a:p>
        </p:txBody>
      </p:sp>
      <p:pic>
        <p:nvPicPr>
          <p:cNvPr id="4" name="Picture 3">
            <a:extLst>
              <a:ext uri="{FF2B5EF4-FFF2-40B4-BE49-F238E27FC236}">
                <a16:creationId xmlns:a16="http://schemas.microsoft.com/office/drawing/2014/main" id="{8BC00931-1C24-7552-70B6-1E6B7AB3645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73723" y="470382"/>
            <a:ext cx="6717323" cy="42253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5305F90-ACD5-3F8B-ABA2-0820C5C383D3}"/>
                  </a:ext>
                </a:extLst>
              </p14:cNvPr>
              <p14:cNvContentPartPr/>
              <p14:nvPr/>
            </p14:nvContentPartPr>
            <p14:xfrm>
              <a:off x="4835935" y="3639462"/>
              <a:ext cx="1042200" cy="914760"/>
            </p14:xfrm>
          </p:contentPart>
        </mc:Choice>
        <mc:Fallback xmlns="">
          <p:pic>
            <p:nvPicPr>
              <p:cNvPr id="6" name="Ink 5">
                <a:extLst>
                  <a:ext uri="{FF2B5EF4-FFF2-40B4-BE49-F238E27FC236}">
                    <a16:creationId xmlns:a16="http://schemas.microsoft.com/office/drawing/2014/main" id="{75305F90-ACD5-3F8B-ABA2-0820C5C383D3}"/>
                  </a:ext>
                </a:extLst>
              </p:cNvPr>
              <p:cNvPicPr/>
              <p:nvPr/>
            </p:nvPicPr>
            <p:blipFill>
              <a:blip r:embed="rId5"/>
              <a:stretch>
                <a:fillRect/>
              </a:stretch>
            </p:blipFill>
            <p:spPr>
              <a:xfrm>
                <a:off x="4829815" y="3633342"/>
                <a:ext cx="1054440" cy="927000"/>
              </a:xfrm>
              <a:prstGeom prst="rect">
                <a:avLst/>
              </a:prstGeom>
            </p:spPr>
          </p:pic>
        </mc:Fallback>
      </mc:AlternateContent>
      <p:sp>
        <p:nvSpPr>
          <p:cNvPr id="7" name="TextBox 6">
            <a:extLst>
              <a:ext uri="{FF2B5EF4-FFF2-40B4-BE49-F238E27FC236}">
                <a16:creationId xmlns:a16="http://schemas.microsoft.com/office/drawing/2014/main" id="{89260CD0-9A2A-6732-1510-02DC69634EAE}"/>
              </a:ext>
            </a:extLst>
          </p:cNvPr>
          <p:cNvSpPr txBox="1"/>
          <p:nvPr/>
        </p:nvSpPr>
        <p:spPr>
          <a:xfrm>
            <a:off x="5081953" y="4325815"/>
            <a:ext cx="667234" cy="369332"/>
          </a:xfrm>
          <a:prstGeom prst="rect">
            <a:avLst/>
          </a:prstGeom>
          <a:noFill/>
        </p:spPr>
        <p:txBody>
          <a:bodyPr wrap="none" rtlCol="0">
            <a:spAutoFit/>
          </a:bodyPr>
          <a:lstStyle/>
          <a:p>
            <a:r>
              <a:rPr lang="en-US" dirty="0"/>
              <a:t>Error</a:t>
            </a:r>
          </a:p>
        </p:txBody>
      </p:sp>
      <p:pic>
        <p:nvPicPr>
          <p:cNvPr id="13" name="Picture 12">
            <a:extLst>
              <a:ext uri="{FF2B5EF4-FFF2-40B4-BE49-F238E27FC236}">
                <a16:creationId xmlns:a16="http://schemas.microsoft.com/office/drawing/2014/main" id="{EF5A595C-ED75-254B-17BA-F737272DE34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4877126"/>
            <a:ext cx="8686800" cy="4372056"/>
          </a:xfrm>
          <a:prstGeom prst="rect">
            <a:avLst/>
          </a:prstGeom>
        </p:spPr>
      </p:pic>
      <p:sp>
        <p:nvSpPr>
          <p:cNvPr id="14" name="TextBox 13">
            <a:extLst>
              <a:ext uri="{FF2B5EF4-FFF2-40B4-BE49-F238E27FC236}">
                <a16:creationId xmlns:a16="http://schemas.microsoft.com/office/drawing/2014/main" id="{CC533AB7-3D9B-61A4-7BB2-A530174FBE28}"/>
              </a:ext>
            </a:extLst>
          </p:cNvPr>
          <p:cNvSpPr txBox="1"/>
          <p:nvPr/>
        </p:nvSpPr>
        <p:spPr>
          <a:xfrm>
            <a:off x="158262" y="9319846"/>
            <a:ext cx="8264769" cy="646331"/>
          </a:xfrm>
          <a:prstGeom prst="rect">
            <a:avLst/>
          </a:prstGeom>
          <a:noFill/>
        </p:spPr>
        <p:txBody>
          <a:bodyPr wrap="square" rtlCol="0">
            <a:spAutoFit/>
          </a:bodyPr>
          <a:lstStyle/>
          <a:p>
            <a:r>
              <a:rPr lang="en-US" dirty="0"/>
              <a:t>Central difference is good for the middle data points. Forward and backward are good for  the first and last points respectively.</a:t>
            </a:r>
          </a:p>
        </p:txBody>
      </p:sp>
    </p:spTree>
    <p:extLst>
      <p:ext uri="{BB962C8B-B14F-4D97-AF65-F5344CB8AC3E}">
        <p14:creationId xmlns:p14="http://schemas.microsoft.com/office/powerpoint/2010/main" val="31179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A4A6E-E432-43AA-B763-1DBDB94E7E3B}"/>
              </a:ext>
            </a:extLst>
          </p:cNvPr>
          <p:cNvSpPr txBox="1"/>
          <p:nvPr/>
        </p:nvSpPr>
        <p:spPr>
          <a:xfrm>
            <a:off x="720969" y="0"/>
            <a:ext cx="7050456" cy="369332"/>
          </a:xfrm>
          <a:prstGeom prst="rect">
            <a:avLst/>
          </a:prstGeom>
          <a:noFill/>
        </p:spPr>
        <p:txBody>
          <a:bodyPr wrap="none" rtlCol="0">
            <a:spAutoFit/>
          </a:bodyPr>
          <a:lstStyle/>
          <a:p>
            <a:r>
              <a:rPr lang="en-US" dirty="0"/>
              <a:t>An example for center difference approximation with unequal spacing</a:t>
            </a:r>
          </a:p>
        </p:txBody>
      </p:sp>
      <p:pic>
        <p:nvPicPr>
          <p:cNvPr id="4" name="Picture 3">
            <a:extLst>
              <a:ext uri="{FF2B5EF4-FFF2-40B4-BE49-F238E27FC236}">
                <a16:creationId xmlns:a16="http://schemas.microsoft.com/office/drawing/2014/main" id="{D5B50B24-815E-732C-74B5-36C1599DF34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434063"/>
            <a:ext cx="8686800" cy="4360366"/>
          </a:xfrm>
          <a:prstGeom prst="rect">
            <a:avLst/>
          </a:prstGeom>
        </p:spPr>
      </p:pic>
      <p:sp>
        <p:nvSpPr>
          <p:cNvPr id="5" name="TextBox 4">
            <a:extLst>
              <a:ext uri="{FF2B5EF4-FFF2-40B4-BE49-F238E27FC236}">
                <a16:creationId xmlns:a16="http://schemas.microsoft.com/office/drawing/2014/main" id="{352A8494-B6FC-FC03-D127-ABF63F3C63BB}"/>
              </a:ext>
            </a:extLst>
          </p:cNvPr>
          <p:cNvSpPr txBox="1"/>
          <p:nvPr/>
        </p:nvSpPr>
        <p:spPr>
          <a:xfrm>
            <a:off x="5363308" y="3165231"/>
            <a:ext cx="2178097" cy="369332"/>
          </a:xfrm>
          <a:prstGeom prst="rect">
            <a:avLst/>
          </a:prstGeom>
          <a:noFill/>
        </p:spPr>
        <p:txBody>
          <a:bodyPr wrap="none" rtlCol="0">
            <a:spAutoFit/>
          </a:bodyPr>
          <a:lstStyle/>
          <a:p>
            <a:r>
              <a:rPr lang="en-US" dirty="0"/>
              <a:t>Cross-outs are error</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084C4B7-1DFE-4D1C-7642-CDEF37DB5753}"/>
                  </a:ext>
                </a:extLst>
              </p14:cNvPr>
              <p14:cNvContentPartPr/>
              <p14:nvPr/>
            </p14:nvContentPartPr>
            <p14:xfrm>
              <a:off x="4833055" y="597822"/>
              <a:ext cx="1005480" cy="691920"/>
            </p14:xfrm>
          </p:contentPart>
        </mc:Choice>
        <mc:Fallback xmlns="">
          <p:pic>
            <p:nvPicPr>
              <p:cNvPr id="6" name="Ink 5">
                <a:extLst>
                  <a:ext uri="{FF2B5EF4-FFF2-40B4-BE49-F238E27FC236}">
                    <a16:creationId xmlns:a16="http://schemas.microsoft.com/office/drawing/2014/main" id="{0084C4B7-1DFE-4D1C-7642-CDEF37DB5753}"/>
                  </a:ext>
                </a:extLst>
              </p:cNvPr>
              <p:cNvPicPr/>
              <p:nvPr/>
            </p:nvPicPr>
            <p:blipFill>
              <a:blip r:embed="rId5"/>
              <a:stretch>
                <a:fillRect/>
              </a:stretch>
            </p:blipFill>
            <p:spPr>
              <a:xfrm>
                <a:off x="4826935" y="591702"/>
                <a:ext cx="101772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70D7C76-6663-486A-DA2B-AE0E6EC3343F}"/>
                  </a:ext>
                </a:extLst>
              </p14:cNvPr>
              <p14:cNvContentPartPr/>
              <p14:nvPr/>
            </p14:nvContentPartPr>
            <p14:xfrm>
              <a:off x="4893175" y="1951422"/>
              <a:ext cx="1490400" cy="752400"/>
            </p14:xfrm>
          </p:contentPart>
        </mc:Choice>
        <mc:Fallback xmlns="">
          <p:pic>
            <p:nvPicPr>
              <p:cNvPr id="7" name="Ink 6">
                <a:extLst>
                  <a:ext uri="{FF2B5EF4-FFF2-40B4-BE49-F238E27FC236}">
                    <a16:creationId xmlns:a16="http://schemas.microsoft.com/office/drawing/2014/main" id="{070D7C76-6663-486A-DA2B-AE0E6EC3343F}"/>
                  </a:ext>
                </a:extLst>
              </p:cNvPr>
              <p:cNvPicPr/>
              <p:nvPr/>
            </p:nvPicPr>
            <p:blipFill>
              <a:blip r:embed="rId7"/>
              <a:stretch>
                <a:fillRect/>
              </a:stretch>
            </p:blipFill>
            <p:spPr>
              <a:xfrm>
                <a:off x="4887055" y="1945302"/>
                <a:ext cx="15026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5FDCA03-8B7E-815F-4D9D-BE2127DC1CC9}"/>
                  </a:ext>
                </a:extLst>
              </p14:cNvPr>
              <p14:cNvContentPartPr/>
              <p14:nvPr/>
            </p14:nvContentPartPr>
            <p14:xfrm>
              <a:off x="6233815" y="3815862"/>
              <a:ext cx="1925640" cy="1161720"/>
            </p14:xfrm>
          </p:contentPart>
        </mc:Choice>
        <mc:Fallback xmlns="">
          <p:pic>
            <p:nvPicPr>
              <p:cNvPr id="8" name="Ink 7">
                <a:extLst>
                  <a:ext uri="{FF2B5EF4-FFF2-40B4-BE49-F238E27FC236}">
                    <a16:creationId xmlns:a16="http://schemas.microsoft.com/office/drawing/2014/main" id="{A5FDCA03-8B7E-815F-4D9D-BE2127DC1CC9}"/>
                  </a:ext>
                </a:extLst>
              </p:cNvPr>
              <p:cNvPicPr/>
              <p:nvPr/>
            </p:nvPicPr>
            <p:blipFill>
              <a:blip r:embed="rId9"/>
              <a:stretch>
                <a:fillRect/>
              </a:stretch>
            </p:blipFill>
            <p:spPr>
              <a:xfrm>
                <a:off x="6227695" y="3809742"/>
                <a:ext cx="1937880" cy="1173960"/>
              </a:xfrm>
              <a:prstGeom prst="rect">
                <a:avLst/>
              </a:prstGeom>
            </p:spPr>
          </p:pic>
        </mc:Fallback>
      </mc:AlternateContent>
      <p:sp>
        <p:nvSpPr>
          <p:cNvPr id="9" name="TextBox 8">
            <a:extLst>
              <a:ext uri="{FF2B5EF4-FFF2-40B4-BE49-F238E27FC236}">
                <a16:creationId xmlns:a16="http://schemas.microsoft.com/office/drawing/2014/main" id="{B8AB9FCD-7AE9-7A98-BBDF-8EC37E67DC1F}"/>
              </a:ext>
            </a:extLst>
          </p:cNvPr>
          <p:cNvSpPr txBox="1"/>
          <p:nvPr/>
        </p:nvSpPr>
        <p:spPr>
          <a:xfrm>
            <a:off x="0" y="4870938"/>
            <a:ext cx="1894108" cy="769441"/>
          </a:xfrm>
          <a:prstGeom prst="rect">
            <a:avLst/>
          </a:prstGeom>
          <a:noFill/>
        </p:spPr>
        <p:txBody>
          <a:bodyPr wrap="none" rtlCol="0">
            <a:spAutoFit/>
          </a:bodyPr>
          <a:lstStyle/>
          <a:p>
            <a:r>
              <a:rPr lang="en-US" sz="2400" dirty="0"/>
              <a:t>Interpolation</a:t>
            </a:r>
          </a:p>
          <a:p>
            <a:r>
              <a:rPr lang="en-US" sz="2000" dirty="0"/>
              <a:t>Linear</a:t>
            </a:r>
          </a:p>
        </p:txBody>
      </p:sp>
      <p:pic>
        <p:nvPicPr>
          <p:cNvPr id="11" name="Picture 10">
            <a:extLst>
              <a:ext uri="{FF2B5EF4-FFF2-40B4-BE49-F238E27FC236}">
                <a16:creationId xmlns:a16="http://schemas.microsoft.com/office/drawing/2014/main" id="{B3EE1378-F146-F38C-FE5C-7E6A387ECAC0}"/>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80605" y="5371999"/>
            <a:ext cx="5525703" cy="1189670"/>
          </a:xfrm>
          <a:prstGeom prst="rect">
            <a:avLst/>
          </a:prstGeom>
        </p:spPr>
      </p:pic>
      <p:sp>
        <p:nvSpPr>
          <p:cNvPr id="12" name="TextBox 11">
            <a:extLst>
              <a:ext uri="{FF2B5EF4-FFF2-40B4-BE49-F238E27FC236}">
                <a16:creationId xmlns:a16="http://schemas.microsoft.com/office/drawing/2014/main" id="{7B8E36B2-DE34-30D4-FBA6-E76248DBB4CA}"/>
              </a:ext>
            </a:extLst>
          </p:cNvPr>
          <p:cNvSpPr txBox="1"/>
          <p:nvPr/>
        </p:nvSpPr>
        <p:spPr>
          <a:xfrm>
            <a:off x="2461847" y="6629400"/>
            <a:ext cx="2400594" cy="369332"/>
          </a:xfrm>
          <a:prstGeom prst="rect">
            <a:avLst/>
          </a:prstGeom>
          <a:noFill/>
        </p:spPr>
        <p:txBody>
          <a:bodyPr wrap="none" rtlCol="0">
            <a:spAutoFit/>
          </a:bodyPr>
          <a:lstStyle/>
          <a:p>
            <a:r>
              <a:rPr lang="en-US" dirty="0"/>
              <a:t>You know it, you love it</a:t>
            </a:r>
          </a:p>
        </p:txBody>
      </p:sp>
      <p:sp>
        <p:nvSpPr>
          <p:cNvPr id="14" name="TextBox 13">
            <a:extLst>
              <a:ext uri="{FF2B5EF4-FFF2-40B4-BE49-F238E27FC236}">
                <a16:creationId xmlns:a16="http://schemas.microsoft.com/office/drawing/2014/main" id="{A0067529-6401-C05D-46DB-28C6768D35A5}"/>
              </a:ext>
            </a:extLst>
          </p:cNvPr>
          <p:cNvSpPr txBox="1"/>
          <p:nvPr/>
        </p:nvSpPr>
        <p:spPr>
          <a:xfrm>
            <a:off x="0" y="6945923"/>
            <a:ext cx="1301261" cy="400110"/>
          </a:xfrm>
          <a:prstGeom prst="rect">
            <a:avLst/>
          </a:prstGeom>
          <a:noFill/>
        </p:spPr>
        <p:txBody>
          <a:bodyPr wrap="square" rtlCol="0">
            <a:spAutoFit/>
          </a:bodyPr>
          <a:lstStyle/>
          <a:p>
            <a:r>
              <a:rPr lang="en-US" sz="2000" dirty="0"/>
              <a:t>Quadratic</a:t>
            </a:r>
          </a:p>
        </p:txBody>
      </p:sp>
      <p:pic>
        <p:nvPicPr>
          <p:cNvPr id="16" name="Picture 15">
            <a:extLst>
              <a:ext uri="{FF2B5EF4-FFF2-40B4-BE49-F238E27FC236}">
                <a16:creationId xmlns:a16="http://schemas.microsoft.com/office/drawing/2014/main" id="{AEB2ACED-4A30-838E-2952-780EF9A1D552}"/>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0" y="7489111"/>
            <a:ext cx="5996354" cy="3877002"/>
          </a:xfrm>
          <a:prstGeom prst="rect">
            <a:avLst/>
          </a:prstGeom>
        </p:spPr>
      </p:pic>
      <p:sp>
        <p:nvSpPr>
          <p:cNvPr id="17" name="TextBox 16">
            <a:extLst>
              <a:ext uri="{FF2B5EF4-FFF2-40B4-BE49-F238E27FC236}">
                <a16:creationId xmlns:a16="http://schemas.microsoft.com/office/drawing/2014/main" id="{48CD1953-0A2E-F84E-14C7-E98EAD91F0B6}"/>
              </a:ext>
            </a:extLst>
          </p:cNvPr>
          <p:cNvSpPr txBox="1"/>
          <p:nvPr/>
        </p:nvSpPr>
        <p:spPr>
          <a:xfrm>
            <a:off x="6013939" y="7860323"/>
            <a:ext cx="267286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Don’t use polynomial approximations greater than 2</a:t>
            </a:r>
            <a:r>
              <a:rPr lang="en-US" baseline="30000" dirty="0"/>
              <a:t>nd</a:t>
            </a:r>
            <a:r>
              <a:rPr lang="en-US" dirty="0"/>
              <a:t> order (what we have here)</a:t>
            </a:r>
          </a:p>
          <a:p>
            <a:pPr marL="285750" indent="-285750">
              <a:buFont typeface="Arial" panose="020B0604020202020204" pitchFamily="34" charset="0"/>
              <a:buChar char="•"/>
            </a:pPr>
            <a:r>
              <a:rPr lang="en-US" dirty="0"/>
              <a:t>Use backslash to find a, b, and c</a:t>
            </a:r>
          </a:p>
          <a:p>
            <a:pPr marL="285750" indent="-285750">
              <a:buFont typeface="Arial" panose="020B0604020202020204" pitchFamily="34" charset="0"/>
              <a:buChar char="•"/>
            </a:pPr>
            <a:r>
              <a:rPr lang="en-US" dirty="0"/>
              <a:t>Generally better than linear interpolation</a:t>
            </a:r>
          </a:p>
        </p:txBody>
      </p:sp>
    </p:spTree>
    <p:extLst>
      <p:ext uri="{BB962C8B-B14F-4D97-AF65-F5344CB8AC3E}">
        <p14:creationId xmlns:p14="http://schemas.microsoft.com/office/powerpoint/2010/main" val="3132705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53670-E31B-6BF0-2F91-909E73E1038E}"/>
              </a:ext>
            </a:extLst>
          </p:cNvPr>
          <p:cNvSpPr txBox="1"/>
          <p:nvPr/>
        </p:nvSpPr>
        <p:spPr>
          <a:xfrm>
            <a:off x="0" y="0"/>
            <a:ext cx="1853392" cy="400110"/>
          </a:xfrm>
          <a:prstGeom prst="rect">
            <a:avLst/>
          </a:prstGeom>
          <a:noFill/>
        </p:spPr>
        <p:txBody>
          <a:bodyPr wrap="none" rtlCol="0">
            <a:spAutoFit/>
          </a:bodyPr>
          <a:lstStyle/>
          <a:p>
            <a:r>
              <a:rPr lang="en-US" sz="2000" dirty="0"/>
              <a:t>Spline function</a:t>
            </a:r>
          </a:p>
        </p:txBody>
      </p:sp>
      <p:pic>
        <p:nvPicPr>
          <p:cNvPr id="4" name="Picture 3">
            <a:extLst>
              <a:ext uri="{FF2B5EF4-FFF2-40B4-BE49-F238E27FC236}">
                <a16:creationId xmlns:a16="http://schemas.microsoft.com/office/drawing/2014/main" id="{620EC75A-48E0-AB07-0086-DC560278293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885407" y="1834364"/>
            <a:ext cx="3429419" cy="2438698"/>
          </a:xfrm>
          <a:prstGeom prst="rect">
            <a:avLst/>
          </a:prstGeom>
        </p:spPr>
      </p:pic>
      <p:pic>
        <p:nvPicPr>
          <p:cNvPr id="6" name="Picture 5">
            <a:extLst>
              <a:ext uri="{FF2B5EF4-FFF2-40B4-BE49-F238E27FC236}">
                <a16:creationId xmlns:a16="http://schemas.microsoft.com/office/drawing/2014/main" id="{99B3A7FC-2788-09A5-46FF-2B84C1C2D4D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90646" y="1899513"/>
            <a:ext cx="3294424" cy="2351169"/>
          </a:xfrm>
          <a:prstGeom prst="rect">
            <a:avLst/>
          </a:prstGeom>
        </p:spPr>
      </p:pic>
      <p:pic>
        <p:nvPicPr>
          <p:cNvPr id="7" name="Picture 6">
            <a:extLst>
              <a:ext uri="{FF2B5EF4-FFF2-40B4-BE49-F238E27FC236}">
                <a16:creationId xmlns:a16="http://schemas.microsoft.com/office/drawing/2014/main" id="{6DAC4CBC-4EB1-4614-C7AD-E77E8D7FFB78}"/>
              </a:ext>
            </a:extLst>
          </p:cNvPr>
          <p:cNvPicPr>
            <a:picLocks noChangeAspect="1"/>
          </p:cNvPicPr>
          <p:nvPr/>
        </p:nvPicPr>
        <p:blipFill>
          <a:blip r:embed="rId6"/>
          <a:stretch>
            <a:fillRect/>
          </a:stretch>
        </p:blipFill>
        <p:spPr>
          <a:xfrm>
            <a:off x="2549769" y="0"/>
            <a:ext cx="3446584" cy="1938703"/>
          </a:xfrm>
          <a:prstGeom prst="rect">
            <a:avLst/>
          </a:prstGeom>
        </p:spPr>
      </p:pic>
      <p:sp>
        <p:nvSpPr>
          <p:cNvPr id="8" name="TextBox 7">
            <a:extLst>
              <a:ext uri="{FF2B5EF4-FFF2-40B4-BE49-F238E27FC236}">
                <a16:creationId xmlns:a16="http://schemas.microsoft.com/office/drawing/2014/main" id="{C522AFB3-241D-CECC-9E60-F4D8F2AF5CB5}"/>
              </a:ext>
            </a:extLst>
          </p:cNvPr>
          <p:cNvSpPr txBox="1"/>
          <p:nvPr/>
        </p:nvSpPr>
        <p:spPr>
          <a:xfrm>
            <a:off x="1934308" y="4273061"/>
            <a:ext cx="4457952" cy="369332"/>
          </a:xfrm>
          <a:prstGeom prst="rect">
            <a:avLst/>
          </a:prstGeom>
          <a:noFill/>
        </p:spPr>
        <p:txBody>
          <a:bodyPr wrap="none" rtlCol="0">
            <a:spAutoFit/>
          </a:bodyPr>
          <a:lstStyle/>
          <a:p>
            <a:r>
              <a:rPr lang="en-US" dirty="0"/>
              <a:t>Using 3</a:t>
            </a:r>
            <a:r>
              <a:rPr lang="en-US" baseline="30000" dirty="0"/>
              <a:t>rd</a:t>
            </a:r>
            <a:r>
              <a:rPr lang="en-US" dirty="0"/>
              <a:t> order quadratic vs Spline function</a:t>
            </a:r>
          </a:p>
        </p:txBody>
      </p:sp>
      <p:sp>
        <p:nvSpPr>
          <p:cNvPr id="9" name="TextBox 8">
            <a:extLst>
              <a:ext uri="{FF2B5EF4-FFF2-40B4-BE49-F238E27FC236}">
                <a16:creationId xmlns:a16="http://schemas.microsoft.com/office/drawing/2014/main" id="{5603604F-0646-C229-84FC-7B15A00A8F25}"/>
              </a:ext>
            </a:extLst>
          </p:cNvPr>
          <p:cNvSpPr txBox="1"/>
          <p:nvPr/>
        </p:nvSpPr>
        <p:spPr>
          <a:xfrm>
            <a:off x="0" y="4783015"/>
            <a:ext cx="6907084" cy="2031325"/>
          </a:xfrm>
          <a:prstGeom prst="rect">
            <a:avLst/>
          </a:prstGeom>
          <a:noFill/>
        </p:spPr>
        <p:txBody>
          <a:bodyPr wrap="none" rtlCol="0">
            <a:spAutoFit/>
          </a:bodyPr>
          <a:lstStyle/>
          <a:p>
            <a:r>
              <a:rPr lang="en-US" dirty="0"/>
              <a:t>How it works – Quadratic Spline</a:t>
            </a:r>
          </a:p>
          <a:p>
            <a:pPr marL="285750" indent="-285750">
              <a:buFont typeface="Arial" panose="020B0604020202020204" pitchFamily="34" charset="0"/>
              <a:buChar char="•"/>
            </a:pPr>
            <a:r>
              <a:rPr lang="en-US" dirty="0"/>
              <a:t>Spline passes through each data point</a:t>
            </a:r>
          </a:p>
          <a:p>
            <a:pPr marL="285750" indent="-285750">
              <a:buFont typeface="Arial" panose="020B0604020202020204" pitchFamily="34" charset="0"/>
              <a:buChar char="•"/>
            </a:pPr>
            <a:r>
              <a:rPr lang="en-US" dirty="0"/>
              <a:t>Each segment between data points has its own cubic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first derivatives of the spline must be equal upon intersection</a:t>
            </a:r>
          </a:p>
          <a:p>
            <a:pPr marL="285750" indent="-285750">
              <a:buFont typeface="Arial" panose="020B0604020202020204" pitchFamily="34" charset="0"/>
              <a:buChar char="•"/>
            </a:pPr>
            <a:r>
              <a:rPr lang="en-US" dirty="0"/>
              <a:t>The first spline is linear</a:t>
            </a:r>
          </a:p>
        </p:txBody>
      </p:sp>
      <p:pic>
        <p:nvPicPr>
          <p:cNvPr id="11" name="Picture 10">
            <a:extLst>
              <a:ext uri="{FF2B5EF4-FFF2-40B4-BE49-F238E27FC236}">
                <a16:creationId xmlns:a16="http://schemas.microsoft.com/office/drawing/2014/main" id="{34AD9E4C-139E-7B0E-6C5F-8F75F93B2EB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475807" y="5726690"/>
            <a:ext cx="2886478" cy="457264"/>
          </a:xfrm>
          <a:prstGeom prst="rect">
            <a:avLst/>
          </a:prstGeom>
        </p:spPr>
      </p:pic>
      <p:sp>
        <p:nvSpPr>
          <p:cNvPr id="12" name="TextBox 11">
            <a:extLst>
              <a:ext uri="{FF2B5EF4-FFF2-40B4-BE49-F238E27FC236}">
                <a16:creationId xmlns:a16="http://schemas.microsoft.com/office/drawing/2014/main" id="{81BC1094-6241-446A-D196-EDD59E47BC8B}"/>
              </a:ext>
            </a:extLst>
          </p:cNvPr>
          <p:cNvSpPr txBox="1"/>
          <p:nvPr/>
        </p:nvSpPr>
        <p:spPr>
          <a:xfrm>
            <a:off x="0" y="6822830"/>
            <a:ext cx="8686800" cy="3693319"/>
          </a:xfrm>
          <a:prstGeom prst="rect">
            <a:avLst/>
          </a:prstGeom>
          <a:noFill/>
        </p:spPr>
        <p:txBody>
          <a:bodyPr wrap="square" rtlCol="0">
            <a:spAutoFit/>
          </a:bodyPr>
          <a:lstStyle/>
          <a:p>
            <a:r>
              <a:rPr lang="en-US" dirty="0"/>
              <a:t>How to make the equations</a:t>
            </a:r>
          </a:p>
          <a:p>
            <a:pPr marL="285750" indent="-285750">
              <a:buFont typeface="Arial" panose="020B0604020202020204" pitchFamily="34" charset="0"/>
              <a:buChar char="•"/>
            </a:pPr>
            <a:r>
              <a:rPr lang="en-US" dirty="0"/>
              <a:t>For N + 1 points, there are N segments. Each segment has 3 unknown variables, so there are 3N unknowns and you need 3N equations</a:t>
            </a:r>
          </a:p>
          <a:p>
            <a:pPr marL="285750" indent="-285750">
              <a:buFont typeface="Arial" panose="020B0604020202020204" pitchFamily="34" charset="0"/>
              <a:buChar char="•"/>
            </a:pPr>
            <a:r>
              <a:rPr lang="en-US" dirty="0"/>
              <a:t>2N equations come from the boundaries of the functions, where the equation equals the data point</a:t>
            </a:r>
          </a:p>
          <a:p>
            <a:pPr marL="285750" indent="-285750">
              <a:buFont typeface="Arial" panose="020B0604020202020204" pitchFamily="34" charset="0"/>
              <a:buChar char="•"/>
            </a:pPr>
            <a:r>
              <a:rPr lang="en-US" dirty="0"/>
              <a:t>N – 1 data points come from setting the 1</a:t>
            </a:r>
            <a:r>
              <a:rPr lang="en-US" baseline="30000" dirty="0"/>
              <a:t>st</a:t>
            </a:r>
            <a:r>
              <a:rPr lang="en-US" dirty="0"/>
              <a:t> derivatives equal</a:t>
            </a:r>
          </a:p>
          <a:p>
            <a:pPr marL="285750" indent="-285750">
              <a:buFont typeface="Arial" panose="020B0604020202020204" pitchFamily="34" charset="0"/>
              <a:buChar char="•"/>
            </a:pPr>
            <a:r>
              <a:rPr lang="en-US" dirty="0"/>
              <a:t>1 equation comes from setting the coefficient in the first equation associated with the quadratic polynomial equal to 0</a:t>
            </a:r>
          </a:p>
          <a:p>
            <a:pPr marL="285750" indent="-285750">
              <a:buFont typeface="Arial" panose="020B0604020202020204" pitchFamily="34" charset="0"/>
              <a:buChar char="•"/>
            </a:pPr>
            <a:r>
              <a:rPr lang="en-US" dirty="0"/>
              <a:t>Use \ to find your coefficients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also use this for differentiation and integration. The answers you get from the spline function are probably more accurate than the finite differences </a:t>
            </a:r>
            <a:r>
              <a:rPr lang="en-US"/>
              <a:t>before this </a:t>
            </a:r>
            <a:r>
              <a:rPr lang="en-US" dirty="0"/>
              <a:t>and integral approximations later in </a:t>
            </a:r>
            <a:r>
              <a:rPr lang="en-US"/>
              <a:t>the chapter.</a:t>
            </a:r>
            <a:endParaRPr lang="en-US" dirty="0"/>
          </a:p>
        </p:txBody>
      </p:sp>
    </p:spTree>
    <p:extLst>
      <p:ext uri="{BB962C8B-B14F-4D97-AF65-F5344CB8AC3E}">
        <p14:creationId xmlns:p14="http://schemas.microsoft.com/office/powerpoint/2010/main" val="2991243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789CF-0B7B-1374-7F7B-9A5068C2F2F0}"/>
              </a:ext>
            </a:extLst>
          </p:cNvPr>
          <p:cNvSpPr txBox="1"/>
          <p:nvPr/>
        </p:nvSpPr>
        <p:spPr>
          <a:xfrm>
            <a:off x="0" y="0"/>
            <a:ext cx="8686800" cy="1231106"/>
          </a:xfrm>
          <a:prstGeom prst="rect">
            <a:avLst/>
          </a:prstGeom>
          <a:noFill/>
        </p:spPr>
        <p:txBody>
          <a:bodyPr wrap="square" rtlCol="0">
            <a:spAutoFit/>
          </a:bodyPr>
          <a:lstStyle/>
          <a:p>
            <a:r>
              <a:rPr lang="en-US" sz="2000" dirty="0"/>
              <a:t>Cubic Spline</a:t>
            </a:r>
          </a:p>
          <a:p>
            <a:pPr marL="285750" indent="-285750">
              <a:buFont typeface="Arial" panose="020B0604020202020204" pitchFamily="34" charset="0"/>
              <a:buChar char="•"/>
            </a:pPr>
            <a:r>
              <a:rPr lang="en-US" dirty="0"/>
              <a:t>This method is more common, since we already have quadratic interpolations, which does similar things to the spline function on the previous page</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6D71DE4-04D7-E698-2EB8-3D541BA82167}"/>
              </a:ext>
            </a:extLst>
          </p:cNvPr>
          <p:cNvSpPr txBox="1"/>
          <p:nvPr/>
        </p:nvSpPr>
        <p:spPr>
          <a:xfrm>
            <a:off x="0" y="1055076"/>
            <a:ext cx="8686800" cy="1477328"/>
          </a:xfrm>
          <a:prstGeom prst="rect">
            <a:avLst/>
          </a:prstGeom>
          <a:noFill/>
        </p:spPr>
        <p:txBody>
          <a:bodyPr wrap="square" rtlCol="0">
            <a:spAutoFit/>
          </a:bodyPr>
          <a:lstStyle/>
          <a:p>
            <a:r>
              <a:rPr lang="en-US" dirty="0"/>
              <a:t>How it Works:</a:t>
            </a:r>
          </a:p>
          <a:p>
            <a:pPr marL="285750" indent="-285750">
              <a:buFont typeface="Arial" panose="020B0604020202020204" pitchFamily="34" charset="0"/>
              <a:buChar char="•"/>
            </a:pPr>
            <a:r>
              <a:rPr lang="en-US" dirty="0"/>
              <a:t>Approximation passes through all data points</a:t>
            </a:r>
          </a:p>
          <a:p>
            <a:pPr marL="285750" indent="-285750">
              <a:buFont typeface="Arial" panose="020B0604020202020204" pitchFamily="34" charset="0"/>
              <a:buChar char="•"/>
            </a:pPr>
            <a:r>
              <a:rPr lang="en-US" dirty="0"/>
              <a:t>Each segment has its own cubic equation</a:t>
            </a:r>
          </a:p>
          <a:p>
            <a:pPr marL="285750" indent="-285750">
              <a:buFont typeface="Arial" panose="020B0604020202020204" pitchFamily="34" charset="0"/>
              <a:buChar char="•"/>
            </a:pPr>
            <a:r>
              <a:rPr lang="en-US" dirty="0"/>
              <a:t>The first and second derivatives a must be equal upon intersection</a:t>
            </a:r>
          </a:p>
          <a:p>
            <a:pPr marL="285750" indent="-285750">
              <a:buFont typeface="Arial" panose="020B0604020202020204" pitchFamily="34" charset="0"/>
              <a:buChar char="•"/>
            </a:pPr>
            <a:r>
              <a:rPr lang="en-US" dirty="0"/>
              <a:t>The second derivative is zero at both points</a:t>
            </a:r>
          </a:p>
        </p:txBody>
      </p:sp>
      <p:pic>
        <p:nvPicPr>
          <p:cNvPr id="6" name="Picture 5">
            <a:extLst>
              <a:ext uri="{FF2B5EF4-FFF2-40B4-BE49-F238E27FC236}">
                <a16:creationId xmlns:a16="http://schemas.microsoft.com/office/drawing/2014/main" id="{E2680690-78CA-B966-0D57-709EAAF4D35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376213" y="2468423"/>
            <a:ext cx="5159972" cy="3826869"/>
          </a:xfrm>
          <a:prstGeom prst="rect">
            <a:avLst/>
          </a:prstGeom>
        </p:spPr>
      </p:pic>
      <p:pic>
        <p:nvPicPr>
          <p:cNvPr id="8" name="Picture 7">
            <a:extLst>
              <a:ext uri="{FF2B5EF4-FFF2-40B4-BE49-F238E27FC236}">
                <a16:creationId xmlns:a16="http://schemas.microsoft.com/office/drawing/2014/main" id="{B1A3BD46-BD47-340C-309A-A9EECDEEBE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1445536" y="6298111"/>
            <a:ext cx="5083939" cy="1316027"/>
          </a:xfrm>
          <a:prstGeom prst="rect">
            <a:avLst/>
          </a:prstGeom>
        </p:spPr>
      </p:pic>
      <p:sp>
        <p:nvSpPr>
          <p:cNvPr id="9" name="TextBox 8">
            <a:extLst>
              <a:ext uri="{FF2B5EF4-FFF2-40B4-BE49-F238E27FC236}">
                <a16:creationId xmlns:a16="http://schemas.microsoft.com/office/drawing/2014/main" id="{3F1CB2C8-9582-D323-5910-6B718583EDB9}"/>
              </a:ext>
            </a:extLst>
          </p:cNvPr>
          <p:cNvSpPr txBox="1"/>
          <p:nvPr/>
        </p:nvSpPr>
        <p:spPr>
          <a:xfrm>
            <a:off x="1" y="7895492"/>
            <a:ext cx="8686800" cy="2308324"/>
          </a:xfrm>
          <a:prstGeom prst="rect">
            <a:avLst/>
          </a:prstGeom>
          <a:noFill/>
        </p:spPr>
        <p:txBody>
          <a:bodyPr wrap="square" rtlCol="0">
            <a:spAutoFit/>
          </a:bodyPr>
          <a:lstStyle/>
          <a:p>
            <a:r>
              <a:rPr lang="en-US" dirty="0"/>
              <a:t>spline function</a:t>
            </a:r>
          </a:p>
          <a:p>
            <a:pPr marL="285750" indent="-285750">
              <a:buFont typeface="Arial" panose="020B0604020202020204" pitchFamily="34" charset="0"/>
              <a:buChar char="•"/>
            </a:pPr>
            <a:r>
              <a:rPr lang="en-US" dirty="0"/>
              <a:t>fv = spline(xd, fd, xv)</a:t>
            </a:r>
          </a:p>
          <a:p>
            <a:pPr marL="742950" lvl="1" indent="-285750">
              <a:buFont typeface="Arial" panose="020B0604020202020204" pitchFamily="34" charset="0"/>
              <a:buChar char="•"/>
            </a:pPr>
            <a:r>
              <a:rPr lang="en-US" dirty="0"/>
              <a:t>fv is the interpolated values based on xv (vector or number)</a:t>
            </a:r>
          </a:p>
          <a:p>
            <a:pPr marL="742950" lvl="1" indent="-285750">
              <a:buFont typeface="Arial" panose="020B0604020202020204" pitchFamily="34" charset="0"/>
              <a:buChar char="•"/>
            </a:pPr>
            <a:r>
              <a:rPr lang="en-US" dirty="0"/>
              <a:t>xd are the x values</a:t>
            </a:r>
          </a:p>
          <a:p>
            <a:pPr marL="742950" lvl="1" indent="-285750">
              <a:buFont typeface="Arial" panose="020B0604020202020204" pitchFamily="34" charset="0"/>
              <a:buChar char="•"/>
            </a:pPr>
            <a:r>
              <a:rPr lang="en-US" dirty="0"/>
              <a:t>fd are the f(x) values</a:t>
            </a:r>
          </a:p>
          <a:p>
            <a:pPr marL="742950" lvl="1" indent="-285750">
              <a:buFont typeface="Arial" panose="020B0604020202020204" pitchFamily="34" charset="0"/>
              <a:buChar char="•"/>
            </a:pPr>
            <a:r>
              <a:rPr lang="en-US" dirty="0"/>
              <a:t>xv are the values for interpolation (vector or number)</a:t>
            </a:r>
          </a:p>
          <a:p>
            <a:pPr marL="742950" lvl="1" indent="-285750">
              <a:buFont typeface="Arial" panose="020B0604020202020204" pitchFamily="34" charset="0"/>
              <a:buChar char="•"/>
            </a:pPr>
            <a:r>
              <a:rPr lang="en-US" dirty="0"/>
              <a:t>If you don’t pass in interpolation values, you will get back details about the functions</a:t>
            </a:r>
          </a:p>
        </p:txBody>
      </p:sp>
    </p:spTree>
    <p:extLst>
      <p:ext uri="{BB962C8B-B14F-4D97-AF65-F5344CB8AC3E}">
        <p14:creationId xmlns:p14="http://schemas.microsoft.com/office/powerpoint/2010/main" val="325469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711A42-3F18-C5FE-6D3A-5D4601F58190}"/>
              </a:ext>
            </a:extLst>
          </p:cNvPr>
          <p:cNvSpPr txBox="1"/>
          <p:nvPr/>
        </p:nvSpPr>
        <p:spPr>
          <a:xfrm>
            <a:off x="0" y="0"/>
            <a:ext cx="1447897" cy="677108"/>
          </a:xfrm>
          <a:prstGeom prst="rect">
            <a:avLst/>
          </a:prstGeom>
          <a:noFill/>
        </p:spPr>
        <p:txBody>
          <a:bodyPr wrap="none" rtlCol="0">
            <a:spAutoFit/>
          </a:bodyPr>
          <a:lstStyle/>
          <a:p>
            <a:r>
              <a:rPr lang="en-US" sz="2000" dirty="0"/>
              <a:t>Integration:</a:t>
            </a:r>
          </a:p>
          <a:p>
            <a:r>
              <a:rPr lang="en-US" dirty="0"/>
              <a:t>Trapezoids</a:t>
            </a:r>
            <a:endParaRPr lang="en-US" sz="1600" dirty="0"/>
          </a:p>
        </p:txBody>
      </p:sp>
      <p:pic>
        <p:nvPicPr>
          <p:cNvPr id="4" name="Picture 3">
            <a:extLst>
              <a:ext uri="{FF2B5EF4-FFF2-40B4-BE49-F238E27FC236}">
                <a16:creationId xmlns:a16="http://schemas.microsoft.com/office/drawing/2014/main" id="{B29C6758-8215-2C3C-1F11-C2BA8DEE1A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59469" y="152401"/>
            <a:ext cx="4318000" cy="3889172"/>
          </a:xfrm>
          <a:prstGeom prst="rect">
            <a:avLst/>
          </a:prstGeom>
        </p:spPr>
      </p:pic>
      <p:pic>
        <p:nvPicPr>
          <p:cNvPr id="6" name="Picture 5">
            <a:extLst>
              <a:ext uri="{FF2B5EF4-FFF2-40B4-BE49-F238E27FC236}">
                <a16:creationId xmlns:a16="http://schemas.microsoft.com/office/drawing/2014/main" id="{04184C48-A001-1F10-37D5-E70411FCA219}"/>
              </a:ext>
            </a:extLst>
          </p:cNvPr>
          <p:cNvPicPr>
            <a:picLocks noChangeAspect="1"/>
          </p:cNvPicPr>
          <p:nvPr/>
        </p:nvPicPr>
        <p:blipFill>
          <a:blip r:embed="rId4"/>
          <a:stretch>
            <a:fillRect/>
          </a:stretch>
        </p:blipFill>
        <p:spPr>
          <a:xfrm>
            <a:off x="6418665" y="424319"/>
            <a:ext cx="1810003" cy="1047896"/>
          </a:xfrm>
          <a:prstGeom prst="rect">
            <a:avLst/>
          </a:prstGeom>
        </p:spPr>
      </p:pic>
      <p:sp>
        <p:nvSpPr>
          <p:cNvPr id="7" name="TextBox 6">
            <a:extLst>
              <a:ext uri="{FF2B5EF4-FFF2-40B4-BE49-F238E27FC236}">
                <a16:creationId xmlns:a16="http://schemas.microsoft.com/office/drawing/2014/main" id="{75235ADD-5222-D906-A0CF-9F3DA635FADE}"/>
              </a:ext>
            </a:extLst>
          </p:cNvPr>
          <p:cNvSpPr txBox="1"/>
          <p:nvPr/>
        </p:nvSpPr>
        <p:spPr>
          <a:xfrm>
            <a:off x="5990997" y="1693333"/>
            <a:ext cx="2695803" cy="1477328"/>
          </a:xfrm>
          <a:prstGeom prst="rect">
            <a:avLst/>
          </a:prstGeom>
          <a:noFill/>
        </p:spPr>
        <p:txBody>
          <a:bodyPr wrap="none" rtlCol="0">
            <a:spAutoFit/>
          </a:bodyPr>
          <a:lstStyle/>
          <a:p>
            <a:r>
              <a:rPr lang="en-US" dirty="0"/>
              <a:t>MATLAB function:</a:t>
            </a:r>
          </a:p>
          <a:p>
            <a:r>
              <a:rPr lang="en-US" dirty="0"/>
              <a:t>A  = trapz(x, f)</a:t>
            </a:r>
          </a:p>
          <a:p>
            <a:pPr marL="285750" indent="-285750">
              <a:buFont typeface="Arial" panose="020B0604020202020204" pitchFamily="34" charset="0"/>
              <a:buChar char="•"/>
            </a:pPr>
            <a:r>
              <a:rPr lang="en-US" dirty="0"/>
              <a:t>A is the integral</a:t>
            </a:r>
          </a:p>
          <a:p>
            <a:pPr marL="285750" indent="-285750">
              <a:buFont typeface="Arial" panose="020B0604020202020204" pitchFamily="34" charset="0"/>
              <a:buChar char="•"/>
            </a:pPr>
            <a:r>
              <a:rPr lang="en-US" dirty="0"/>
              <a:t>x is the x values</a:t>
            </a:r>
          </a:p>
          <a:p>
            <a:pPr marL="285750" indent="-285750">
              <a:buFont typeface="Arial" panose="020B0604020202020204" pitchFamily="34" charset="0"/>
              <a:buChar char="•"/>
            </a:pPr>
            <a:r>
              <a:rPr lang="en-US" dirty="0"/>
              <a:t>f is the function values</a:t>
            </a:r>
          </a:p>
        </p:txBody>
      </p:sp>
      <p:sp>
        <p:nvSpPr>
          <p:cNvPr id="9" name="TextBox 8">
            <a:extLst>
              <a:ext uri="{FF2B5EF4-FFF2-40B4-BE49-F238E27FC236}">
                <a16:creationId xmlns:a16="http://schemas.microsoft.com/office/drawing/2014/main" id="{4BB0771C-CF0D-5FD4-4196-A5B6D3751C67}"/>
              </a:ext>
            </a:extLst>
          </p:cNvPr>
          <p:cNvSpPr txBox="1"/>
          <p:nvPr/>
        </p:nvSpPr>
        <p:spPr>
          <a:xfrm>
            <a:off x="0" y="4080934"/>
            <a:ext cx="7693453" cy="1200329"/>
          </a:xfrm>
          <a:prstGeom prst="rect">
            <a:avLst/>
          </a:prstGeom>
          <a:noFill/>
        </p:spPr>
        <p:txBody>
          <a:bodyPr wrap="none" rtlCol="0">
            <a:spAutoFit/>
          </a:bodyPr>
          <a:lstStyle/>
          <a:p>
            <a:r>
              <a:rPr lang="en-US" dirty="0"/>
              <a:t>Simpson’s Rule</a:t>
            </a:r>
          </a:p>
          <a:p>
            <a:pPr marL="285750" indent="-285750">
              <a:buFont typeface="Arial" panose="020B0604020202020204" pitchFamily="34" charset="0"/>
              <a:buChar char="•"/>
            </a:pPr>
            <a:r>
              <a:rPr lang="en-US" dirty="0"/>
              <a:t>Quadratic interpolation, then integrate</a:t>
            </a:r>
          </a:p>
          <a:p>
            <a:pPr marL="285750" indent="-285750">
              <a:buFont typeface="Arial" panose="020B0604020202020204" pitchFamily="34" charset="0"/>
              <a:buChar char="•"/>
            </a:pPr>
            <a:r>
              <a:rPr lang="en-US" dirty="0"/>
              <a:t>Requires an odd number of equally spaced data</a:t>
            </a:r>
          </a:p>
          <a:p>
            <a:pPr marL="285750" indent="-285750">
              <a:buFont typeface="Arial" panose="020B0604020202020204" pitchFamily="34" charset="0"/>
              <a:buChar char="•"/>
            </a:pPr>
            <a:r>
              <a:rPr lang="en-US" dirty="0"/>
              <a:t>More accurate than the trapezoids, but harder to apply due to restrictions</a:t>
            </a:r>
          </a:p>
        </p:txBody>
      </p:sp>
      <p:pic>
        <p:nvPicPr>
          <p:cNvPr id="11" name="Picture 10">
            <a:extLst>
              <a:ext uri="{FF2B5EF4-FFF2-40B4-BE49-F238E27FC236}">
                <a16:creationId xmlns:a16="http://schemas.microsoft.com/office/drawing/2014/main" id="{B8F10A9C-D690-93FB-7B35-F3764CCBB6D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930399" y="5596817"/>
            <a:ext cx="4639733" cy="4103991"/>
          </a:xfrm>
          <a:prstGeom prst="rect">
            <a:avLst/>
          </a:prstGeom>
        </p:spPr>
      </p:pic>
      <p:sp>
        <p:nvSpPr>
          <p:cNvPr id="12" name="TextBox 11">
            <a:extLst>
              <a:ext uri="{FF2B5EF4-FFF2-40B4-BE49-F238E27FC236}">
                <a16:creationId xmlns:a16="http://schemas.microsoft.com/office/drawing/2014/main" id="{24B5BCB4-5823-49E3-3EF4-88A66F8B5212}"/>
              </a:ext>
            </a:extLst>
          </p:cNvPr>
          <p:cNvSpPr txBox="1"/>
          <p:nvPr/>
        </p:nvSpPr>
        <p:spPr>
          <a:xfrm>
            <a:off x="2506133" y="5317066"/>
            <a:ext cx="3300519" cy="369332"/>
          </a:xfrm>
          <a:prstGeom prst="rect">
            <a:avLst/>
          </a:prstGeom>
          <a:noFill/>
        </p:spPr>
        <p:txBody>
          <a:bodyPr wrap="none" rtlCol="0">
            <a:spAutoFit/>
          </a:bodyPr>
          <a:lstStyle/>
          <a:p>
            <a:r>
              <a:rPr lang="en-US" dirty="0"/>
              <a:t>Simpson’s rule for 3 data points</a:t>
            </a:r>
          </a:p>
        </p:txBody>
      </p:sp>
      <p:pic>
        <p:nvPicPr>
          <p:cNvPr id="14" name="Picture 13">
            <a:extLst>
              <a:ext uri="{FF2B5EF4-FFF2-40B4-BE49-F238E27FC236}">
                <a16:creationId xmlns:a16="http://schemas.microsoft.com/office/drawing/2014/main" id="{2CB01F7D-0757-F79D-B593-FF51AD42481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473200" y="9763602"/>
            <a:ext cx="5520267" cy="1144510"/>
          </a:xfrm>
          <a:prstGeom prst="rect">
            <a:avLst/>
          </a:prstGeom>
        </p:spPr>
      </p:pic>
      <p:sp>
        <p:nvSpPr>
          <p:cNvPr id="15" name="TextBox 14">
            <a:extLst>
              <a:ext uri="{FF2B5EF4-FFF2-40B4-BE49-F238E27FC236}">
                <a16:creationId xmlns:a16="http://schemas.microsoft.com/office/drawing/2014/main" id="{D9B998E9-CC0E-6515-2E43-ABEF0FE54761}"/>
              </a:ext>
            </a:extLst>
          </p:cNvPr>
          <p:cNvSpPr txBox="1"/>
          <p:nvPr/>
        </p:nvSpPr>
        <p:spPr>
          <a:xfrm>
            <a:off x="778933" y="11006666"/>
            <a:ext cx="6734536" cy="646331"/>
          </a:xfrm>
          <a:prstGeom prst="rect">
            <a:avLst/>
          </a:prstGeom>
          <a:noFill/>
        </p:spPr>
        <p:txBody>
          <a:bodyPr wrap="none" rtlCol="0">
            <a:spAutoFit/>
          </a:bodyPr>
          <a:lstStyle/>
          <a:p>
            <a:r>
              <a:rPr lang="en-US" dirty="0"/>
              <a:t>General Simpson’s rule formula</a:t>
            </a:r>
          </a:p>
          <a:p>
            <a:pPr marL="285750" indent="-285750">
              <a:buFont typeface="Arial" panose="020B0604020202020204" pitchFamily="34" charset="0"/>
              <a:buChar char="•"/>
            </a:pPr>
            <a:r>
              <a:rPr lang="en-US" dirty="0"/>
              <a:t>n is even (starts at 0, so you have an odd number of data points)</a:t>
            </a:r>
          </a:p>
        </p:txBody>
      </p:sp>
    </p:spTree>
    <p:extLst>
      <p:ext uri="{BB962C8B-B14F-4D97-AF65-F5344CB8AC3E}">
        <p14:creationId xmlns:p14="http://schemas.microsoft.com/office/powerpoint/2010/main" val="2084862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30198-279C-48EE-1F7F-12AF034CEA87}"/>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7: Initial Value ODEs</a:t>
            </a:r>
          </a:p>
        </p:txBody>
      </p:sp>
      <p:sp>
        <p:nvSpPr>
          <p:cNvPr id="3" name="TextBox 2">
            <a:extLst>
              <a:ext uri="{FF2B5EF4-FFF2-40B4-BE49-F238E27FC236}">
                <a16:creationId xmlns:a16="http://schemas.microsoft.com/office/drawing/2014/main" id="{6B33F746-03F9-06D7-9CA5-9FD489F58660}"/>
              </a:ext>
            </a:extLst>
          </p:cNvPr>
          <p:cNvSpPr txBox="1"/>
          <p:nvPr/>
        </p:nvSpPr>
        <p:spPr>
          <a:xfrm>
            <a:off x="0" y="896815"/>
            <a:ext cx="8686800" cy="2862322"/>
          </a:xfrm>
          <a:prstGeom prst="rect">
            <a:avLst/>
          </a:prstGeom>
          <a:noFill/>
        </p:spPr>
        <p:txBody>
          <a:bodyPr wrap="square" rtlCol="0">
            <a:spAutoFit/>
          </a:bodyPr>
          <a:lstStyle/>
          <a:p>
            <a:r>
              <a:rPr lang="en-US" dirty="0"/>
              <a:t>The symbolic toolbox has a function to solve ODEs, but it’s unreliable</a:t>
            </a:r>
          </a:p>
          <a:p>
            <a:r>
              <a:rPr lang="en-US" dirty="0"/>
              <a:t>Two types of problems:</a:t>
            </a:r>
          </a:p>
          <a:p>
            <a:pPr marL="285750" indent="-285750">
              <a:buFont typeface="Arial" panose="020B0604020202020204" pitchFamily="34" charset="0"/>
              <a:buChar char="•"/>
            </a:pPr>
            <a:r>
              <a:rPr lang="en-US" dirty="0"/>
              <a:t>Initial value problems</a:t>
            </a:r>
          </a:p>
          <a:p>
            <a:pPr marL="742950" lvl="1" indent="-285750">
              <a:buFont typeface="Arial" panose="020B0604020202020204" pitchFamily="34" charset="0"/>
              <a:buChar char="•"/>
            </a:pPr>
            <a:r>
              <a:rPr lang="en-US" dirty="0"/>
              <a:t>When the initial condition is given at the same ‘x’ or ‘t’ value</a:t>
            </a:r>
          </a:p>
          <a:p>
            <a:pPr marL="285750" indent="-285750">
              <a:buFont typeface="Arial" panose="020B0604020202020204" pitchFamily="34" charset="0"/>
              <a:buChar char="•"/>
            </a:pPr>
            <a:r>
              <a:rPr lang="en-US" dirty="0"/>
              <a:t>Boundary problems</a:t>
            </a:r>
          </a:p>
          <a:p>
            <a:pPr marL="742950" lvl="1" indent="-285750">
              <a:buFont typeface="Arial" panose="020B0604020202020204" pitchFamily="34" charset="0"/>
              <a:buChar char="•"/>
            </a:pPr>
            <a:r>
              <a:rPr lang="en-US" dirty="0"/>
              <a:t>When the initial condition is given at different ‘x’ or ‘t’ values</a:t>
            </a:r>
          </a:p>
          <a:p>
            <a:endParaRPr lang="en-US" dirty="0"/>
          </a:p>
          <a:p>
            <a:r>
              <a:rPr lang="en-US" dirty="0"/>
              <a:t>In the differential equations class, we didn’t care, but for numerical methods these two types of problems are solved in different ways. Boundary condition ODEs are covered in chapter 8.</a:t>
            </a:r>
          </a:p>
        </p:txBody>
      </p:sp>
      <p:pic>
        <p:nvPicPr>
          <p:cNvPr id="7" name="Picture 6">
            <a:extLst>
              <a:ext uri="{FF2B5EF4-FFF2-40B4-BE49-F238E27FC236}">
                <a16:creationId xmlns:a16="http://schemas.microsoft.com/office/drawing/2014/main" id="{092D4533-4F79-3784-BA3C-DA9FF79C138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3473496"/>
            <a:ext cx="8686800" cy="5245008"/>
          </a:xfrm>
          <a:prstGeom prst="rect">
            <a:avLst/>
          </a:prstGeom>
        </p:spPr>
      </p:pic>
      <p:sp>
        <p:nvSpPr>
          <p:cNvPr id="8" name="TextBox 7">
            <a:extLst>
              <a:ext uri="{FF2B5EF4-FFF2-40B4-BE49-F238E27FC236}">
                <a16:creationId xmlns:a16="http://schemas.microsoft.com/office/drawing/2014/main" id="{6745C264-EE1B-04CA-4294-6AA5C321DBC2}"/>
              </a:ext>
            </a:extLst>
          </p:cNvPr>
          <p:cNvSpPr txBox="1"/>
          <p:nvPr/>
        </p:nvSpPr>
        <p:spPr>
          <a:xfrm>
            <a:off x="804041" y="5044965"/>
            <a:ext cx="2027030" cy="369332"/>
          </a:xfrm>
          <a:prstGeom prst="rect">
            <a:avLst/>
          </a:prstGeom>
          <a:noFill/>
        </p:spPr>
        <p:txBody>
          <a:bodyPr wrap="none" rtlCol="0">
            <a:spAutoFit/>
          </a:bodyPr>
          <a:lstStyle/>
          <a:p>
            <a:r>
              <a:rPr lang="en-US" dirty="0"/>
              <a:t>(y terms are linear)</a:t>
            </a:r>
          </a:p>
        </p:txBody>
      </p:sp>
      <p:sp>
        <p:nvSpPr>
          <p:cNvPr id="10" name="TextBox 9">
            <a:extLst>
              <a:ext uri="{FF2B5EF4-FFF2-40B4-BE49-F238E27FC236}">
                <a16:creationId xmlns:a16="http://schemas.microsoft.com/office/drawing/2014/main" id="{2E34E934-F877-737F-3551-D4B3E44AD221}"/>
              </a:ext>
            </a:extLst>
          </p:cNvPr>
          <p:cNvSpPr txBox="1"/>
          <p:nvPr/>
        </p:nvSpPr>
        <p:spPr>
          <a:xfrm>
            <a:off x="2443655" y="6069723"/>
            <a:ext cx="3183885" cy="369332"/>
          </a:xfrm>
          <a:prstGeom prst="rect">
            <a:avLst/>
          </a:prstGeom>
          <a:noFill/>
        </p:spPr>
        <p:txBody>
          <a:bodyPr wrap="none" rtlCol="0">
            <a:spAutoFit/>
          </a:bodyPr>
          <a:lstStyle/>
          <a:p>
            <a:r>
              <a:rPr lang="en-US" dirty="0"/>
              <a:t>(Have x or t values in front of y)</a:t>
            </a:r>
          </a:p>
        </p:txBody>
      </p:sp>
      <p:sp>
        <p:nvSpPr>
          <p:cNvPr id="11" name="TextBox 10">
            <a:extLst>
              <a:ext uri="{FF2B5EF4-FFF2-40B4-BE49-F238E27FC236}">
                <a16:creationId xmlns:a16="http://schemas.microsoft.com/office/drawing/2014/main" id="{96A33801-3330-781A-360D-778C1DDEE844}"/>
              </a:ext>
            </a:extLst>
          </p:cNvPr>
          <p:cNvSpPr txBox="1"/>
          <p:nvPr/>
        </p:nvSpPr>
        <p:spPr>
          <a:xfrm>
            <a:off x="0" y="8450318"/>
            <a:ext cx="4260012" cy="369332"/>
          </a:xfrm>
          <a:prstGeom prst="rect">
            <a:avLst/>
          </a:prstGeom>
          <a:noFill/>
        </p:spPr>
        <p:txBody>
          <a:bodyPr wrap="none" rtlCol="0">
            <a:spAutoFit/>
          </a:bodyPr>
          <a:lstStyle/>
          <a:p>
            <a:r>
              <a:rPr lang="en-US" dirty="0"/>
              <a:t>(y terms squared or some other function)</a:t>
            </a:r>
          </a:p>
        </p:txBody>
      </p:sp>
      <p:sp>
        <p:nvSpPr>
          <p:cNvPr id="14" name="TextBox 13">
            <a:extLst>
              <a:ext uri="{FF2B5EF4-FFF2-40B4-BE49-F238E27FC236}">
                <a16:creationId xmlns:a16="http://schemas.microsoft.com/office/drawing/2014/main" id="{F63BCA79-3395-D063-539B-3A0B45051D0C}"/>
              </a:ext>
            </a:extLst>
          </p:cNvPr>
          <p:cNvSpPr txBox="1"/>
          <p:nvPr/>
        </p:nvSpPr>
        <p:spPr>
          <a:xfrm>
            <a:off x="2438400" y="4314495"/>
            <a:ext cx="3183885" cy="369332"/>
          </a:xfrm>
          <a:prstGeom prst="rect">
            <a:avLst/>
          </a:prstGeom>
          <a:noFill/>
        </p:spPr>
        <p:txBody>
          <a:bodyPr wrap="none" rtlCol="0">
            <a:spAutoFit/>
          </a:bodyPr>
          <a:lstStyle/>
          <a:p>
            <a:r>
              <a:rPr lang="en-US" dirty="0"/>
              <a:t>(Have x or t values in front of y)</a:t>
            </a:r>
          </a:p>
        </p:txBody>
      </p:sp>
      <p:sp>
        <p:nvSpPr>
          <p:cNvPr id="27" name="TextBox 26">
            <a:extLst>
              <a:ext uri="{FF2B5EF4-FFF2-40B4-BE49-F238E27FC236}">
                <a16:creationId xmlns:a16="http://schemas.microsoft.com/office/drawing/2014/main" id="{6E7413CA-764A-1DC4-E1E4-325653EE5289}"/>
              </a:ext>
            </a:extLst>
          </p:cNvPr>
          <p:cNvSpPr txBox="1"/>
          <p:nvPr/>
        </p:nvSpPr>
        <p:spPr>
          <a:xfrm>
            <a:off x="7824083" y="3578770"/>
            <a:ext cx="957313" cy="369332"/>
          </a:xfrm>
          <a:prstGeom prst="rect">
            <a:avLst/>
          </a:prstGeom>
          <a:noFill/>
        </p:spPr>
        <p:txBody>
          <a:bodyPr wrap="none" rtlCol="0">
            <a:spAutoFit/>
          </a:bodyPr>
          <a:lstStyle/>
          <a:p>
            <a:r>
              <a:rPr lang="en-US" dirty="0"/>
              <a:t>RHS = 0</a:t>
            </a:r>
          </a:p>
        </p:txBody>
      </p:sp>
      <p:sp>
        <p:nvSpPr>
          <p:cNvPr id="28" name="TextBox 27">
            <a:extLst>
              <a:ext uri="{FF2B5EF4-FFF2-40B4-BE49-F238E27FC236}">
                <a16:creationId xmlns:a16="http://schemas.microsoft.com/office/drawing/2014/main" id="{A093E3F6-D2B6-AA8F-D695-C11E8F71926D}"/>
              </a:ext>
            </a:extLst>
          </p:cNvPr>
          <p:cNvSpPr txBox="1"/>
          <p:nvPr/>
        </p:nvSpPr>
        <p:spPr>
          <a:xfrm>
            <a:off x="283779" y="9017875"/>
            <a:ext cx="8150773" cy="1477328"/>
          </a:xfrm>
          <a:prstGeom prst="rect">
            <a:avLst/>
          </a:prstGeom>
          <a:noFill/>
        </p:spPr>
        <p:txBody>
          <a:bodyPr wrap="square" rtlCol="0">
            <a:spAutoFit/>
          </a:bodyPr>
          <a:lstStyle/>
          <a:p>
            <a:r>
              <a:rPr lang="en-US" dirty="0"/>
              <a:t>For  ODEs, you need as many initial conditions as the order of your differential equation.</a:t>
            </a:r>
          </a:p>
          <a:p>
            <a:pPr marL="285750" indent="-285750">
              <a:buFont typeface="Arial" panose="020B0604020202020204" pitchFamily="34" charset="0"/>
              <a:buChar char="•"/>
            </a:pPr>
            <a:r>
              <a:rPr lang="en-US" dirty="0"/>
              <a:t>For linear equations, the conditions can either be initial value or boundary</a:t>
            </a:r>
          </a:p>
          <a:p>
            <a:pPr marL="285750" indent="-285750">
              <a:buFont typeface="Arial" panose="020B0604020202020204" pitchFamily="34" charset="0"/>
              <a:buChar char="•"/>
            </a:pPr>
            <a:r>
              <a:rPr lang="en-US" dirty="0"/>
              <a:t>To have one solution for nonlinear ODEs, the conditions must be initial value</a:t>
            </a:r>
          </a:p>
          <a:p>
            <a:pPr marL="742950" lvl="1" indent="-285750">
              <a:buFont typeface="Arial" panose="020B0604020202020204" pitchFamily="34" charset="0"/>
              <a:buChar char="•"/>
            </a:pPr>
            <a:r>
              <a:rPr lang="en-US" dirty="0"/>
              <a:t>If you have a boundary problem, you don’t know until you solve</a:t>
            </a:r>
          </a:p>
        </p:txBody>
      </p:sp>
    </p:spTree>
    <p:extLst>
      <p:ext uri="{BB962C8B-B14F-4D97-AF65-F5344CB8AC3E}">
        <p14:creationId xmlns:p14="http://schemas.microsoft.com/office/powerpoint/2010/main" val="365046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6"/>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D42A6-6543-0017-D92B-5A6672FDBBF9}"/>
              </a:ext>
            </a:extLst>
          </p:cNvPr>
          <p:cNvSpPr txBox="1"/>
          <p:nvPr/>
        </p:nvSpPr>
        <p:spPr>
          <a:xfrm>
            <a:off x="0" y="0"/>
            <a:ext cx="1055289" cy="461665"/>
          </a:xfrm>
          <a:prstGeom prst="rect">
            <a:avLst/>
          </a:prstGeom>
          <a:noFill/>
        </p:spPr>
        <p:txBody>
          <a:bodyPr wrap="none" rtlCol="0">
            <a:spAutoFit/>
          </a:bodyPr>
          <a:lstStyle/>
          <a:p>
            <a:r>
              <a:rPr lang="en-US" sz="2400" dirty="0"/>
              <a:t>dsolve</a:t>
            </a:r>
          </a:p>
        </p:txBody>
      </p:sp>
      <p:sp>
        <p:nvSpPr>
          <p:cNvPr id="5" name="TextBox 4">
            <a:extLst>
              <a:ext uri="{FF2B5EF4-FFF2-40B4-BE49-F238E27FC236}">
                <a16:creationId xmlns:a16="http://schemas.microsoft.com/office/drawing/2014/main" id="{993BC631-63E4-1C29-A1E1-1905255FA5F9}"/>
              </a:ext>
            </a:extLst>
          </p:cNvPr>
          <p:cNvSpPr txBox="1"/>
          <p:nvPr/>
        </p:nvSpPr>
        <p:spPr>
          <a:xfrm>
            <a:off x="0" y="332896"/>
            <a:ext cx="7461915" cy="369332"/>
          </a:xfrm>
          <a:prstGeom prst="rect">
            <a:avLst/>
          </a:prstGeom>
          <a:noFill/>
        </p:spPr>
        <p:txBody>
          <a:bodyPr wrap="none" rtlCol="0">
            <a:spAutoFit/>
          </a:bodyPr>
          <a:lstStyle/>
          <a:p>
            <a:r>
              <a:rPr lang="en-US" dirty="0"/>
              <a:t>To make differential equations in MATLAB, we need to use the diff function</a:t>
            </a:r>
          </a:p>
        </p:txBody>
      </p:sp>
      <p:pic>
        <p:nvPicPr>
          <p:cNvPr id="9" name="Picture 8">
            <a:extLst>
              <a:ext uri="{FF2B5EF4-FFF2-40B4-BE49-F238E27FC236}">
                <a16:creationId xmlns:a16="http://schemas.microsoft.com/office/drawing/2014/main" id="{9048B455-FB33-BE8B-A67B-B8B55414ABA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83677" y="1117047"/>
            <a:ext cx="6423548" cy="1205334"/>
          </a:xfrm>
          <a:prstGeom prst="rect">
            <a:avLst/>
          </a:prstGeom>
        </p:spPr>
      </p:pic>
      <p:cxnSp>
        <p:nvCxnSpPr>
          <p:cNvPr id="12" name="Straight Arrow Connector 11">
            <a:extLst>
              <a:ext uri="{FF2B5EF4-FFF2-40B4-BE49-F238E27FC236}">
                <a16:creationId xmlns:a16="http://schemas.microsoft.com/office/drawing/2014/main" id="{8864ECF3-BC78-EB2A-7EA1-3BED9B011414}"/>
              </a:ext>
            </a:extLst>
          </p:cNvPr>
          <p:cNvCxnSpPr>
            <a:cxnSpLocks/>
          </p:cNvCxnSpPr>
          <p:nvPr/>
        </p:nvCxnSpPr>
        <p:spPr>
          <a:xfrm>
            <a:off x="1781504" y="987164"/>
            <a:ext cx="157655" cy="214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3317BBD-FAF1-D027-1C9D-DBB033BBE30D}"/>
              </a:ext>
            </a:extLst>
          </p:cNvPr>
          <p:cNvSpPr txBox="1"/>
          <p:nvPr/>
        </p:nvSpPr>
        <p:spPr>
          <a:xfrm>
            <a:off x="709448" y="688226"/>
            <a:ext cx="1500667" cy="369332"/>
          </a:xfrm>
          <a:prstGeom prst="rect">
            <a:avLst/>
          </a:prstGeom>
          <a:noFill/>
        </p:spPr>
        <p:txBody>
          <a:bodyPr wrap="none" rtlCol="0">
            <a:spAutoFit/>
          </a:bodyPr>
          <a:lstStyle/>
          <a:p>
            <a:r>
              <a:rPr lang="en-US" dirty="0"/>
              <a:t>Your function</a:t>
            </a:r>
          </a:p>
        </p:txBody>
      </p:sp>
      <p:cxnSp>
        <p:nvCxnSpPr>
          <p:cNvPr id="15" name="Straight Arrow Connector 14">
            <a:extLst>
              <a:ext uri="{FF2B5EF4-FFF2-40B4-BE49-F238E27FC236}">
                <a16:creationId xmlns:a16="http://schemas.microsoft.com/office/drawing/2014/main" id="{7CBD6480-5783-F18C-3833-9B6ED2115103}"/>
              </a:ext>
            </a:extLst>
          </p:cNvPr>
          <p:cNvCxnSpPr>
            <a:cxnSpLocks/>
          </p:cNvCxnSpPr>
          <p:nvPr/>
        </p:nvCxnSpPr>
        <p:spPr>
          <a:xfrm flipH="1">
            <a:off x="3058510" y="1020516"/>
            <a:ext cx="159475" cy="149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624EB53-5BE1-C850-F16A-F1EE2D443AFD}"/>
              </a:ext>
            </a:extLst>
          </p:cNvPr>
          <p:cNvSpPr txBox="1"/>
          <p:nvPr/>
        </p:nvSpPr>
        <p:spPr>
          <a:xfrm>
            <a:off x="2685595" y="709449"/>
            <a:ext cx="1220270" cy="369332"/>
          </a:xfrm>
          <a:prstGeom prst="rect">
            <a:avLst/>
          </a:prstGeom>
          <a:noFill/>
        </p:spPr>
        <p:txBody>
          <a:bodyPr wrap="none" rtlCol="0">
            <a:spAutoFit/>
          </a:bodyPr>
          <a:lstStyle/>
          <a:p>
            <a:r>
              <a:rPr lang="en-US" dirty="0"/>
              <a:t>Constants</a:t>
            </a:r>
          </a:p>
        </p:txBody>
      </p:sp>
      <p:cxnSp>
        <p:nvCxnSpPr>
          <p:cNvPr id="18" name="Straight Arrow Connector 17">
            <a:extLst>
              <a:ext uri="{FF2B5EF4-FFF2-40B4-BE49-F238E27FC236}">
                <a16:creationId xmlns:a16="http://schemas.microsoft.com/office/drawing/2014/main" id="{66B6B8D9-B5D6-61E6-D68D-020CC9890B89}"/>
              </a:ext>
            </a:extLst>
          </p:cNvPr>
          <p:cNvCxnSpPr/>
          <p:nvPr/>
        </p:nvCxnSpPr>
        <p:spPr>
          <a:xfrm flipH="1">
            <a:off x="5290544" y="926528"/>
            <a:ext cx="193431"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70580A3-4EDF-DC14-951B-F36B0E4C2860}"/>
              </a:ext>
            </a:extLst>
          </p:cNvPr>
          <p:cNvSpPr txBox="1"/>
          <p:nvPr/>
        </p:nvSpPr>
        <p:spPr>
          <a:xfrm>
            <a:off x="4702974" y="728853"/>
            <a:ext cx="2884829" cy="369332"/>
          </a:xfrm>
          <a:prstGeom prst="rect">
            <a:avLst/>
          </a:prstGeom>
          <a:noFill/>
        </p:spPr>
        <p:txBody>
          <a:bodyPr wrap="none" rtlCol="0">
            <a:spAutoFit/>
          </a:bodyPr>
          <a:lstStyle/>
          <a:p>
            <a:r>
              <a:rPr lang="en-US" dirty="0"/>
              <a:t>Derivatives of your function</a:t>
            </a:r>
          </a:p>
        </p:txBody>
      </p:sp>
      <p:cxnSp>
        <p:nvCxnSpPr>
          <p:cNvPr id="21" name="Straight Arrow Connector 20">
            <a:extLst>
              <a:ext uri="{FF2B5EF4-FFF2-40B4-BE49-F238E27FC236}">
                <a16:creationId xmlns:a16="http://schemas.microsoft.com/office/drawing/2014/main" id="{B4128277-F9FA-834F-739B-1ECAA05981BC}"/>
              </a:ext>
            </a:extLst>
          </p:cNvPr>
          <p:cNvCxnSpPr>
            <a:cxnSpLocks/>
            <a:endCxn id="9" idx="1"/>
          </p:cNvCxnSpPr>
          <p:nvPr/>
        </p:nvCxnSpPr>
        <p:spPr>
          <a:xfrm flipV="1">
            <a:off x="819807" y="1719714"/>
            <a:ext cx="163870" cy="490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CC7CF90-95F0-02F9-14AE-43F9F75C2F2D}"/>
              </a:ext>
            </a:extLst>
          </p:cNvPr>
          <p:cNvSpPr txBox="1"/>
          <p:nvPr/>
        </p:nvSpPr>
        <p:spPr>
          <a:xfrm>
            <a:off x="0" y="2233246"/>
            <a:ext cx="2541401" cy="369332"/>
          </a:xfrm>
          <a:prstGeom prst="rect">
            <a:avLst/>
          </a:prstGeom>
          <a:noFill/>
        </p:spPr>
        <p:txBody>
          <a:bodyPr wrap="none" rtlCol="0">
            <a:spAutoFit/>
          </a:bodyPr>
          <a:lstStyle/>
          <a:p>
            <a:r>
              <a:rPr lang="en-US" dirty="0"/>
              <a:t>The differential function</a:t>
            </a:r>
          </a:p>
        </p:txBody>
      </p:sp>
      <p:cxnSp>
        <p:nvCxnSpPr>
          <p:cNvPr id="25" name="Straight Arrow Connector 24">
            <a:extLst>
              <a:ext uri="{FF2B5EF4-FFF2-40B4-BE49-F238E27FC236}">
                <a16:creationId xmlns:a16="http://schemas.microsoft.com/office/drawing/2014/main" id="{9D9124C6-778B-CDE6-4871-D73E0F15B372}"/>
              </a:ext>
            </a:extLst>
          </p:cNvPr>
          <p:cNvCxnSpPr>
            <a:cxnSpLocks/>
          </p:cNvCxnSpPr>
          <p:nvPr/>
        </p:nvCxnSpPr>
        <p:spPr>
          <a:xfrm flipH="1" flipV="1">
            <a:off x="3716418" y="2166546"/>
            <a:ext cx="398382" cy="2486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C20359C-1B6A-AC49-2165-B138E15A2843}"/>
              </a:ext>
            </a:extLst>
          </p:cNvPr>
          <p:cNvSpPr txBox="1"/>
          <p:nvPr/>
        </p:nvSpPr>
        <p:spPr>
          <a:xfrm>
            <a:off x="3602421" y="2369680"/>
            <a:ext cx="3912481" cy="369332"/>
          </a:xfrm>
          <a:prstGeom prst="rect">
            <a:avLst/>
          </a:prstGeom>
          <a:noFill/>
        </p:spPr>
        <p:txBody>
          <a:bodyPr wrap="none" rtlCol="0">
            <a:spAutoFit/>
          </a:bodyPr>
          <a:lstStyle/>
          <a:p>
            <a:r>
              <a:rPr lang="en-US" dirty="0"/>
              <a:t>What your differential function equals</a:t>
            </a:r>
          </a:p>
        </p:txBody>
      </p:sp>
      <p:pic>
        <p:nvPicPr>
          <p:cNvPr id="33" name="Picture 32">
            <a:extLst>
              <a:ext uri="{FF2B5EF4-FFF2-40B4-BE49-F238E27FC236}">
                <a16:creationId xmlns:a16="http://schemas.microsoft.com/office/drawing/2014/main" id="{163CD32E-7820-C808-CB8A-5BC350B1E9D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068235" y="3367154"/>
            <a:ext cx="3629181" cy="821993"/>
          </a:xfrm>
          <a:prstGeom prst="rect">
            <a:avLst/>
          </a:prstGeom>
        </p:spPr>
      </p:pic>
      <p:pic>
        <p:nvPicPr>
          <p:cNvPr id="41" name="Picture 40">
            <a:extLst>
              <a:ext uri="{FF2B5EF4-FFF2-40B4-BE49-F238E27FC236}">
                <a16:creationId xmlns:a16="http://schemas.microsoft.com/office/drawing/2014/main" id="{57B28BF1-8562-7B30-4775-60E04C6F203F}"/>
              </a:ext>
            </a:extLst>
          </p:cNvPr>
          <p:cNvPicPr>
            <a:picLocks noChangeAspect="1"/>
          </p:cNvPicPr>
          <p:nvPr/>
        </p:nvPicPr>
        <p:blipFill>
          <a:blip r:embed="rId6"/>
          <a:stretch>
            <a:fillRect/>
          </a:stretch>
        </p:blipFill>
        <p:spPr>
          <a:xfrm>
            <a:off x="2460122" y="4341218"/>
            <a:ext cx="2316249" cy="506680"/>
          </a:xfrm>
          <a:prstGeom prst="rect">
            <a:avLst/>
          </a:prstGeom>
        </p:spPr>
      </p:pic>
      <p:cxnSp>
        <p:nvCxnSpPr>
          <p:cNvPr id="35" name="Straight Arrow Connector 34">
            <a:extLst>
              <a:ext uri="{FF2B5EF4-FFF2-40B4-BE49-F238E27FC236}">
                <a16:creationId xmlns:a16="http://schemas.microsoft.com/office/drawing/2014/main" id="{AFBF962C-8600-69E7-2725-31A5A3D0B95B}"/>
              </a:ext>
            </a:extLst>
          </p:cNvPr>
          <p:cNvCxnSpPr>
            <a:cxnSpLocks/>
            <a:stCxn id="36" idx="2"/>
            <a:endCxn id="33" idx="0"/>
          </p:cNvCxnSpPr>
          <p:nvPr/>
        </p:nvCxnSpPr>
        <p:spPr>
          <a:xfrm flipH="1">
            <a:off x="3882826" y="3164073"/>
            <a:ext cx="379579" cy="203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7F63371-30F0-6EA8-F617-A2C85EBE4B84}"/>
              </a:ext>
            </a:extLst>
          </p:cNvPr>
          <p:cNvSpPr txBox="1"/>
          <p:nvPr/>
        </p:nvSpPr>
        <p:spPr>
          <a:xfrm>
            <a:off x="2153205" y="2794741"/>
            <a:ext cx="4218399" cy="369332"/>
          </a:xfrm>
          <a:prstGeom prst="rect">
            <a:avLst/>
          </a:prstGeom>
          <a:noFill/>
        </p:spPr>
        <p:txBody>
          <a:bodyPr wrap="none" rtlCol="0">
            <a:spAutoFit/>
          </a:bodyPr>
          <a:lstStyle/>
          <a:p>
            <a:r>
              <a:rPr lang="en-US" dirty="0"/>
              <a:t>Setting your constants equal to whatever</a:t>
            </a:r>
          </a:p>
        </p:txBody>
      </p:sp>
      <p:sp>
        <p:nvSpPr>
          <p:cNvPr id="39" name="TextBox 38">
            <a:extLst>
              <a:ext uri="{FF2B5EF4-FFF2-40B4-BE49-F238E27FC236}">
                <a16:creationId xmlns:a16="http://schemas.microsoft.com/office/drawing/2014/main" id="{A24ED82F-A6A8-B5BD-7E0D-13B9DCBC92F9}"/>
              </a:ext>
            </a:extLst>
          </p:cNvPr>
          <p:cNvSpPr txBox="1"/>
          <p:nvPr/>
        </p:nvSpPr>
        <p:spPr>
          <a:xfrm>
            <a:off x="597271" y="4099641"/>
            <a:ext cx="6255559" cy="369332"/>
          </a:xfrm>
          <a:prstGeom prst="rect">
            <a:avLst/>
          </a:prstGeom>
          <a:noFill/>
        </p:spPr>
        <p:txBody>
          <a:bodyPr wrap="none" rtlCol="0">
            <a:spAutoFit/>
          </a:bodyPr>
          <a:lstStyle/>
          <a:p>
            <a:r>
              <a:rPr lang="en-US" dirty="0"/>
              <a:t>You can use vpa to then give your coefficients in decimal form</a:t>
            </a:r>
          </a:p>
        </p:txBody>
      </p:sp>
      <p:sp>
        <p:nvSpPr>
          <p:cNvPr id="42" name="TextBox 41">
            <a:extLst>
              <a:ext uri="{FF2B5EF4-FFF2-40B4-BE49-F238E27FC236}">
                <a16:creationId xmlns:a16="http://schemas.microsoft.com/office/drawing/2014/main" id="{D218A60F-65BC-911C-1904-BD90B620172D}"/>
              </a:ext>
            </a:extLst>
          </p:cNvPr>
          <p:cNvSpPr txBox="1"/>
          <p:nvPr/>
        </p:nvSpPr>
        <p:spPr>
          <a:xfrm>
            <a:off x="1597776" y="4964319"/>
            <a:ext cx="5383269" cy="369332"/>
          </a:xfrm>
          <a:prstGeom prst="rect">
            <a:avLst/>
          </a:prstGeom>
          <a:noFill/>
        </p:spPr>
        <p:txBody>
          <a:bodyPr wrap="none" rtlCol="0">
            <a:spAutoFit/>
          </a:bodyPr>
          <a:lstStyle/>
          <a:p>
            <a:r>
              <a:rPr lang="en-US" dirty="0"/>
              <a:t>This indicates the number of decimal places to show</a:t>
            </a:r>
          </a:p>
        </p:txBody>
      </p:sp>
      <p:cxnSp>
        <p:nvCxnSpPr>
          <p:cNvPr id="44" name="Straight Arrow Connector 43">
            <a:extLst>
              <a:ext uri="{FF2B5EF4-FFF2-40B4-BE49-F238E27FC236}">
                <a16:creationId xmlns:a16="http://schemas.microsoft.com/office/drawing/2014/main" id="{F08EEF7A-EA26-CAD9-1F79-4550D4D106E4}"/>
              </a:ext>
            </a:extLst>
          </p:cNvPr>
          <p:cNvCxnSpPr/>
          <p:nvPr/>
        </p:nvCxnSpPr>
        <p:spPr>
          <a:xfrm flipH="1" flipV="1">
            <a:off x="4516213" y="4647797"/>
            <a:ext cx="175847" cy="422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BD38CDC9-8C8C-7256-ADCB-4450F870525E}"/>
              </a:ext>
            </a:extLst>
          </p:cNvPr>
          <p:cNvSpPr txBox="1"/>
          <p:nvPr/>
        </p:nvSpPr>
        <p:spPr>
          <a:xfrm>
            <a:off x="791308" y="8100444"/>
            <a:ext cx="6756401"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Keep in mind dsolve only works for simple differential equations</a:t>
            </a:r>
          </a:p>
        </p:txBody>
      </p:sp>
      <p:sp>
        <p:nvSpPr>
          <p:cNvPr id="17" name="TextBox 16">
            <a:extLst>
              <a:ext uri="{FF2B5EF4-FFF2-40B4-BE49-F238E27FC236}">
                <a16:creationId xmlns:a16="http://schemas.microsoft.com/office/drawing/2014/main" id="{9E25C08F-7795-494D-05EC-7EF9947BFA70}"/>
              </a:ext>
            </a:extLst>
          </p:cNvPr>
          <p:cNvSpPr txBox="1"/>
          <p:nvPr/>
        </p:nvSpPr>
        <p:spPr>
          <a:xfrm>
            <a:off x="1078120" y="5284481"/>
            <a:ext cx="5033109" cy="369332"/>
          </a:xfrm>
          <a:prstGeom prst="rect">
            <a:avLst/>
          </a:prstGeom>
          <a:noFill/>
        </p:spPr>
        <p:txBody>
          <a:bodyPr wrap="none" rtlCol="0">
            <a:spAutoFit/>
          </a:bodyPr>
          <a:lstStyle/>
          <a:p>
            <a:r>
              <a:rPr lang="en-US" dirty="0"/>
              <a:t>Using dsolve with initial and boundary conditions</a:t>
            </a:r>
          </a:p>
        </p:txBody>
      </p:sp>
      <p:pic>
        <p:nvPicPr>
          <p:cNvPr id="20" name="Picture 19">
            <a:extLst>
              <a:ext uri="{FF2B5EF4-FFF2-40B4-BE49-F238E27FC236}">
                <a16:creationId xmlns:a16="http://schemas.microsoft.com/office/drawing/2014/main" id="{2F7EF586-05B9-B258-ACB3-6BFA7BD1287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382521" y="5762165"/>
            <a:ext cx="6234951" cy="2254602"/>
          </a:xfrm>
          <a:prstGeom prst="rect">
            <a:avLst/>
          </a:prstGeom>
        </p:spPr>
      </p:pic>
      <p:cxnSp>
        <p:nvCxnSpPr>
          <p:cNvPr id="23" name="Straight Arrow Connector 22">
            <a:extLst>
              <a:ext uri="{FF2B5EF4-FFF2-40B4-BE49-F238E27FC236}">
                <a16:creationId xmlns:a16="http://schemas.microsoft.com/office/drawing/2014/main" id="{0D96A5A7-0D42-A1E0-A04E-EE0931D0E20F}"/>
              </a:ext>
            </a:extLst>
          </p:cNvPr>
          <p:cNvCxnSpPr>
            <a:cxnSpLocks/>
          </p:cNvCxnSpPr>
          <p:nvPr/>
        </p:nvCxnSpPr>
        <p:spPr>
          <a:xfrm flipH="1">
            <a:off x="2551589" y="5976951"/>
            <a:ext cx="879231" cy="3868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22976E9-9A8E-91A5-9906-383341297DDD}"/>
              </a:ext>
            </a:extLst>
          </p:cNvPr>
          <p:cNvSpPr txBox="1"/>
          <p:nvPr/>
        </p:nvSpPr>
        <p:spPr>
          <a:xfrm>
            <a:off x="3518743" y="5590089"/>
            <a:ext cx="4308230" cy="923330"/>
          </a:xfrm>
          <a:prstGeom prst="rect">
            <a:avLst/>
          </a:prstGeom>
          <a:noFill/>
        </p:spPr>
        <p:txBody>
          <a:bodyPr wrap="square" rtlCol="0">
            <a:spAutoFit/>
          </a:bodyPr>
          <a:lstStyle/>
          <a:p>
            <a:r>
              <a:rPr lang="en-US" dirty="0"/>
              <a:t>Giving your differentials variables so you can set them equal to something in the dsolve function</a:t>
            </a:r>
          </a:p>
        </p:txBody>
      </p:sp>
      <p:cxnSp>
        <p:nvCxnSpPr>
          <p:cNvPr id="26" name="Straight Arrow Connector 25">
            <a:extLst>
              <a:ext uri="{FF2B5EF4-FFF2-40B4-BE49-F238E27FC236}">
                <a16:creationId xmlns:a16="http://schemas.microsoft.com/office/drawing/2014/main" id="{624C7470-5155-2D33-C03E-ACD365D33968}"/>
              </a:ext>
            </a:extLst>
          </p:cNvPr>
          <p:cNvCxnSpPr>
            <a:cxnSpLocks/>
          </p:cNvCxnSpPr>
          <p:nvPr/>
        </p:nvCxnSpPr>
        <p:spPr>
          <a:xfrm>
            <a:off x="5031020" y="6609997"/>
            <a:ext cx="422030"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30CAB8B6-35DF-273F-8CCF-E50F1F25410A}"/>
              </a:ext>
            </a:extLst>
          </p:cNvPr>
          <p:cNvPicPr>
            <a:picLocks noChangeAspect="1"/>
          </p:cNvPicPr>
          <p:nvPr/>
        </p:nvPicPr>
        <p:blipFill>
          <a:blip r:embed="rId9"/>
          <a:stretch>
            <a:fillRect/>
          </a:stretch>
        </p:blipFill>
        <p:spPr>
          <a:xfrm>
            <a:off x="0" y="8797950"/>
            <a:ext cx="8686800" cy="2526947"/>
          </a:xfrm>
          <a:prstGeom prst="rect">
            <a:avLst/>
          </a:prstGeom>
        </p:spPr>
      </p:pic>
      <p:sp>
        <p:nvSpPr>
          <p:cNvPr id="6" name="TextBox 5">
            <a:extLst>
              <a:ext uri="{FF2B5EF4-FFF2-40B4-BE49-F238E27FC236}">
                <a16:creationId xmlns:a16="http://schemas.microsoft.com/office/drawing/2014/main" id="{EB55CE8F-CBEA-008D-B621-E0AFBA13FEA2}"/>
              </a:ext>
            </a:extLst>
          </p:cNvPr>
          <p:cNvSpPr txBox="1"/>
          <p:nvPr/>
        </p:nvSpPr>
        <p:spPr>
          <a:xfrm>
            <a:off x="331076" y="8497614"/>
            <a:ext cx="2820003" cy="369332"/>
          </a:xfrm>
          <a:prstGeom prst="rect">
            <a:avLst/>
          </a:prstGeom>
          <a:noFill/>
        </p:spPr>
        <p:txBody>
          <a:bodyPr wrap="none" rtlCol="0">
            <a:spAutoFit/>
          </a:bodyPr>
          <a:lstStyle/>
          <a:p>
            <a:r>
              <a:rPr lang="en-US" dirty="0"/>
              <a:t>Problems dsolve can solve</a:t>
            </a:r>
          </a:p>
        </p:txBody>
      </p:sp>
    </p:spTree>
    <p:extLst>
      <p:ext uri="{BB962C8B-B14F-4D97-AF65-F5344CB8AC3E}">
        <p14:creationId xmlns:p14="http://schemas.microsoft.com/office/powerpoint/2010/main" val="343183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B0465F-3F9C-7BC9-CC10-777EDA653EA9}"/>
              </a:ext>
            </a:extLst>
          </p:cNvPr>
          <p:cNvSpPr txBox="1"/>
          <p:nvPr/>
        </p:nvSpPr>
        <p:spPr>
          <a:xfrm>
            <a:off x="0" y="1471571"/>
            <a:ext cx="3626121" cy="677108"/>
          </a:xfrm>
          <a:prstGeom prst="rect">
            <a:avLst/>
          </a:prstGeom>
          <a:noFill/>
        </p:spPr>
        <p:txBody>
          <a:bodyPr wrap="none" rtlCol="0">
            <a:spAutoFit/>
          </a:bodyPr>
          <a:lstStyle/>
          <a:p>
            <a:r>
              <a:rPr lang="en-US" sz="2000" dirty="0"/>
              <a:t>Explicit Euler’s Method</a:t>
            </a:r>
          </a:p>
          <a:p>
            <a:r>
              <a:rPr lang="en-US" dirty="0"/>
              <a:t>for first order differential equations</a:t>
            </a:r>
          </a:p>
        </p:txBody>
      </p:sp>
      <p:pic>
        <p:nvPicPr>
          <p:cNvPr id="7" name="Picture 6">
            <a:extLst>
              <a:ext uri="{FF2B5EF4-FFF2-40B4-BE49-F238E27FC236}">
                <a16:creationId xmlns:a16="http://schemas.microsoft.com/office/drawing/2014/main" id="{432493BC-9643-6C93-7FF0-A03FF9AC685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0326" y="614855"/>
            <a:ext cx="4638158" cy="797183"/>
          </a:xfrm>
          <a:prstGeom prst="rect">
            <a:avLst/>
          </a:prstGeom>
        </p:spPr>
      </p:pic>
      <p:sp>
        <p:nvSpPr>
          <p:cNvPr id="8" name="TextBox 7">
            <a:extLst>
              <a:ext uri="{FF2B5EF4-FFF2-40B4-BE49-F238E27FC236}">
                <a16:creationId xmlns:a16="http://schemas.microsoft.com/office/drawing/2014/main" id="{CB78A358-A1A0-6598-58ED-B95740879434}"/>
              </a:ext>
            </a:extLst>
          </p:cNvPr>
          <p:cNvSpPr txBox="1"/>
          <p:nvPr/>
        </p:nvSpPr>
        <p:spPr>
          <a:xfrm>
            <a:off x="5013434" y="904013"/>
            <a:ext cx="3308663" cy="369332"/>
          </a:xfrm>
          <a:prstGeom prst="rect">
            <a:avLst/>
          </a:prstGeom>
          <a:noFill/>
        </p:spPr>
        <p:txBody>
          <a:bodyPr wrap="none" rtlCol="0">
            <a:spAutoFit/>
          </a:bodyPr>
          <a:lstStyle/>
          <a:p>
            <a:r>
              <a:rPr lang="en-US" dirty="0"/>
              <a:t>General form for first order ODE</a:t>
            </a:r>
          </a:p>
        </p:txBody>
      </p:sp>
      <p:sp>
        <p:nvSpPr>
          <p:cNvPr id="9" name="TextBox 8">
            <a:extLst>
              <a:ext uri="{FF2B5EF4-FFF2-40B4-BE49-F238E27FC236}">
                <a16:creationId xmlns:a16="http://schemas.microsoft.com/office/drawing/2014/main" id="{F97313FC-CB25-1748-F930-E6AA12A226C4}"/>
              </a:ext>
            </a:extLst>
          </p:cNvPr>
          <p:cNvSpPr txBox="1"/>
          <p:nvPr/>
        </p:nvSpPr>
        <p:spPr>
          <a:xfrm>
            <a:off x="0" y="2196785"/>
            <a:ext cx="7451014" cy="369332"/>
          </a:xfrm>
          <a:prstGeom prst="rect">
            <a:avLst/>
          </a:prstGeom>
          <a:noFill/>
        </p:spPr>
        <p:txBody>
          <a:bodyPr wrap="none" rtlCol="0">
            <a:spAutoFit/>
          </a:bodyPr>
          <a:lstStyle/>
          <a:p>
            <a:r>
              <a:rPr lang="en-US" dirty="0"/>
              <a:t>Very simple. Just calculating the next value of y based on the previous one</a:t>
            </a:r>
          </a:p>
        </p:txBody>
      </p:sp>
      <p:pic>
        <p:nvPicPr>
          <p:cNvPr id="15" name="Picture 14">
            <a:extLst>
              <a:ext uri="{FF2B5EF4-FFF2-40B4-BE49-F238E27FC236}">
                <a16:creationId xmlns:a16="http://schemas.microsoft.com/office/drawing/2014/main" id="{2F2AA15D-ECE5-961D-37CA-E46E230F16E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22148" y="2604793"/>
            <a:ext cx="7916380" cy="1286054"/>
          </a:xfrm>
          <a:prstGeom prst="rect">
            <a:avLst/>
          </a:prstGeom>
        </p:spPr>
      </p:pic>
      <p:sp>
        <p:nvSpPr>
          <p:cNvPr id="16" name="TextBox 15">
            <a:extLst>
              <a:ext uri="{FF2B5EF4-FFF2-40B4-BE49-F238E27FC236}">
                <a16:creationId xmlns:a16="http://schemas.microsoft.com/office/drawing/2014/main" id="{58058A2D-E3C2-619E-D47A-12A4DD41361C}"/>
              </a:ext>
            </a:extLst>
          </p:cNvPr>
          <p:cNvSpPr txBox="1"/>
          <p:nvPr/>
        </p:nvSpPr>
        <p:spPr>
          <a:xfrm>
            <a:off x="472965" y="3915226"/>
            <a:ext cx="7930056" cy="1754326"/>
          </a:xfrm>
          <a:prstGeom prst="rect">
            <a:avLst/>
          </a:prstGeom>
          <a:noFill/>
        </p:spPr>
        <p:txBody>
          <a:bodyPr wrap="square" rtlCol="0">
            <a:spAutoFit/>
          </a:bodyPr>
          <a:lstStyle/>
          <a:p>
            <a:r>
              <a:rPr lang="en-US" dirty="0"/>
              <a:t>Local truncation error is O(x^2)</a:t>
            </a:r>
          </a:p>
          <a:p>
            <a:pPr marL="285750" indent="-285750">
              <a:buFont typeface="Arial" panose="020B0604020202020204" pitchFamily="34" charset="0"/>
              <a:buChar char="•"/>
            </a:pPr>
            <a:r>
              <a:rPr lang="en-US" dirty="0"/>
              <a:t>The MATLAB function finds this by just calculating the local truncation error rather than finding the actual error (exact value – numerical value)</a:t>
            </a:r>
          </a:p>
          <a:p>
            <a:pPr marL="285750" indent="-285750">
              <a:buFont typeface="Arial" panose="020B0604020202020204" pitchFamily="34" charset="0"/>
              <a:buChar char="•"/>
            </a:pPr>
            <a:r>
              <a:rPr lang="en-US" dirty="0"/>
              <a:t>Use low step size for better accuracy</a:t>
            </a:r>
          </a:p>
          <a:p>
            <a:endParaRPr lang="en-US" dirty="0"/>
          </a:p>
          <a:p>
            <a:r>
              <a:rPr lang="en-US" dirty="0"/>
              <a:t>Euler’s method is not extremely accurate, but it is quick and simple</a:t>
            </a:r>
          </a:p>
        </p:txBody>
      </p:sp>
      <p:sp>
        <p:nvSpPr>
          <p:cNvPr id="5" name="TextBox 4">
            <a:extLst>
              <a:ext uri="{FF2B5EF4-FFF2-40B4-BE49-F238E27FC236}">
                <a16:creationId xmlns:a16="http://schemas.microsoft.com/office/drawing/2014/main" id="{962D5A6F-507B-D204-1E98-D21798F38CA2}"/>
              </a:ext>
            </a:extLst>
          </p:cNvPr>
          <p:cNvSpPr txBox="1"/>
          <p:nvPr/>
        </p:nvSpPr>
        <p:spPr>
          <a:xfrm>
            <a:off x="126125" y="5665198"/>
            <a:ext cx="5333448" cy="400110"/>
          </a:xfrm>
          <a:prstGeom prst="rect">
            <a:avLst/>
          </a:prstGeom>
          <a:noFill/>
        </p:spPr>
        <p:txBody>
          <a:bodyPr wrap="none" rtlCol="0">
            <a:spAutoFit/>
          </a:bodyPr>
          <a:lstStyle/>
          <a:p>
            <a:r>
              <a:rPr lang="en-US" sz="2000" dirty="0"/>
              <a:t>Runge-Kutta Methods (Higher order than Euler)</a:t>
            </a:r>
          </a:p>
        </p:txBody>
      </p:sp>
      <p:sp>
        <p:nvSpPr>
          <p:cNvPr id="10" name="TextBox 9">
            <a:extLst>
              <a:ext uri="{FF2B5EF4-FFF2-40B4-BE49-F238E27FC236}">
                <a16:creationId xmlns:a16="http://schemas.microsoft.com/office/drawing/2014/main" id="{E8C7A990-7D1C-99A2-644B-1D540D768FD0}"/>
              </a:ext>
            </a:extLst>
          </p:cNvPr>
          <p:cNvSpPr txBox="1"/>
          <p:nvPr/>
        </p:nvSpPr>
        <p:spPr>
          <a:xfrm>
            <a:off x="126125" y="6059335"/>
            <a:ext cx="8686800" cy="646331"/>
          </a:xfrm>
          <a:prstGeom prst="rect">
            <a:avLst/>
          </a:prstGeom>
          <a:noFill/>
        </p:spPr>
        <p:txBody>
          <a:bodyPr wrap="square" rtlCol="0">
            <a:spAutoFit/>
          </a:bodyPr>
          <a:lstStyle/>
          <a:p>
            <a:r>
              <a:rPr lang="en-US" dirty="0"/>
              <a:t>Can achieve the accuracy of a higher order approach without requiring the calculation of higher derivatives</a:t>
            </a:r>
          </a:p>
        </p:txBody>
      </p:sp>
      <p:pic>
        <p:nvPicPr>
          <p:cNvPr id="19" name="Picture 18">
            <a:extLst>
              <a:ext uri="{FF2B5EF4-FFF2-40B4-BE49-F238E27FC236}">
                <a16:creationId xmlns:a16="http://schemas.microsoft.com/office/drawing/2014/main" id="{E70D8CD0-9584-F7BE-927E-FD032670037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brightnessContrast bright="20000" contrast="-40000"/>
                    </a14:imgEffect>
                  </a14:imgLayer>
                </a14:imgProps>
              </a:ext>
            </a:extLst>
          </a:blip>
          <a:stretch>
            <a:fillRect/>
          </a:stretch>
        </p:blipFill>
        <p:spPr>
          <a:xfrm>
            <a:off x="1446725" y="6881594"/>
            <a:ext cx="5982535" cy="762106"/>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B23207F-2CF9-283B-6968-5901E73D37FC}"/>
                  </a:ext>
                </a:extLst>
              </p:cNvPr>
              <p:cNvSpPr txBox="1"/>
              <p:nvPr/>
            </p:nvSpPr>
            <p:spPr>
              <a:xfrm>
                <a:off x="2388477" y="7480737"/>
                <a:ext cx="306577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11</m:t>
                          </m:r>
                        </m:sub>
                      </m:sSub>
                      <m:r>
                        <a:rPr lang="en-US"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9B23207F-2CF9-283B-6968-5901E73D37FC}"/>
                  </a:ext>
                </a:extLst>
              </p:cNvPr>
              <p:cNvSpPr txBox="1">
                <a:spLocks noRot="1" noChangeAspect="1" noMove="1" noResize="1" noEditPoints="1" noAdjustHandles="1" noChangeArrowheads="1" noChangeShapeType="1" noTextEdit="1"/>
              </p:cNvSpPr>
              <p:nvPr/>
            </p:nvSpPr>
            <p:spPr>
              <a:xfrm>
                <a:off x="2388477" y="7480737"/>
                <a:ext cx="3065776" cy="518604"/>
              </a:xfrm>
              <a:prstGeom prst="rect">
                <a:avLst/>
              </a:prstGeom>
              <a:blipFill>
                <a:blip r:embed="rId8"/>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C323DF0-AA4B-E7E8-E5F1-CDC16ACBA376}"/>
              </a:ext>
            </a:extLst>
          </p:cNvPr>
          <p:cNvSpPr txBox="1"/>
          <p:nvPr/>
        </p:nvSpPr>
        <p:spPr>
          <a:xfrm>
            <a:off x="3436882" y="6463861"/>
            <a:ext cx="1200650" cy="400110"/>
          </a:xfrm>
          <a:prstGeom prst="rect">
            <a:avLst/>
          </a:prstGeom>
          <a:noFill/>
        </p:spPr>
        <p:txBody>
          <a:bodyPr wrap="none" rtlCol="0">
            <a:spAutoFit/>
          </a:bodyPr>
          <a:lstStyle/>
          <a:p>
            <a:r>
              <a:rPr lang="en-US" sz="2000" dirty="0"/>
              <a:t>2</a:t>
            </a:r>
            <a:r>
              <a:rPr lang="en-US" sz="2000" baseline="30000" dirty="0"/>
              <a:t>nd</a:t>
            </a:r>
            <a:r>
              <a:rPr lang="en-US" sz="2000" dirty="0"/>
              <a:t> Order</a:t>
            </a:r>
          </a:p>
        </p:txBody>
      </p:sp>
      <p:sp>
        <p:nvSpPr>
          <p:cNvPr id="22" name="TextBox 21">
            <a:extLst>
              <a:ext uri="{FF2B5EF4-FFF2-40B4-BE49-F238E27FC236}">
                <a16:creationId xmlns:a16="http://schemas.microsoft.com/office/drawing/2014/main" id="{4494A37F-F056-8DB2-F99E-97C078AFDFA6}"/>
              </a:ext>
            </a:extLst>
          </p:cNvPr>
          <p:cNvSpPr txBox="1"/>
          <p:nvPr/>
        </p:nvSpPr>
        <p:spPr>
          <a:xfrm>
            <a:off x="2443655" y="8071945"/>
            <a:ext cx="2975302" cy="400110"/>
          </a:xfrm>
          <a:prstGeom prst="rect">
            <a:avLst/>
          </a:prstGeom>
          <a:noFill/>
        </p:spPr>
        <p:txBody>
          <a:bodyPr wrap="none" rtlCol="0">
            <a:spAutoFit/>
          </a:bodyPr>
          <a:lstStyle/>
          <a:p>
            <a:r>
              <a:rPr lang="en-US" sz="2000" dirty="0"/>
              <a:t>4</a:t>
            </a:r>
            <a:r>
              <a:rPr lang="en-US" sz="2000" baseline="30000" dirty="0"/>
              <a:t>th</a:t>
            </a:r>
            <a:r>
              <a:rPr lang="en-US" sz="2000" dirty="0"/>
              <a:t> Order (most common)</a:t>
            </a:r>
          </a:p>
        </p:txBody>
      </p:sp>
      <p:pic>
        <p:nvPicPr>
          <p:cNvPr id="24" name="Picture 23">
            <a:extLst>
              <a:ext uri="{FF2B5EF4-FFF2-40B4-BE49-F238E27FC236}">
                <a16:creationId xmlns:a16="http://schemas.microsoft.com/office/drawing/2014/main" id="{1EBD9ED7-CF48-8AE6-98AF-AEBD99D6B48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621421" y="8410722"/>
            <a:ext cx="7097115" cy="2591162"/>
          </a:xfrm>
          <a:prstGeom prst="rect">
            <a:avLst/>
          </a:prstGeom>
        </p:spPr>
      </p:pic>
      <p:sp>
        <p:nvSpPr>
          <p:cNvPr id="2" name="TextBox 1">
            <a:extLst>
              <a:ext uri="{FF2B5EF4-FFF2-40B4-BE49-F238E27FC236}">
                <a16:creationId xmlns:a16="http://schemas.microsoft.com/office/drawing/2014/main" id="{FD4F3FD2-6438-113B-1D84-5B7C01A43297}"/>
              </a:ext>
            </a:extLst>
          </p:cNvPr>
          <p:cNvSpPr txBox="1"/>
          <p:nvPr/>
        </p:nvSpPr>
        <p:spPr>
          <a:xfrm>
            <a:off x="2963918" y="0"/>
            <a:ext cx="2747868" cy="523220"/>
          </a:xfrm>
          <a:prstGeom prst="rect">
            <a:avLst/>
          </a:prstGeom>
          <a:noFill/>
        </p:spPr>
        <p:txBody>
          <a:bodyPr wrap="none" rtlCol="0">
            <a:spAutoFit/>
          </a:bodyPr>
          <a:lstStyle/>
          <a:p>
            <a:r>
              <a:rPr lang="en-US" sz="2800" dirty="0"/>
              <a:t>Explicit Methods</a:t>
            </a:r>
          </a:p>
        </p:txBody>
      </p:sp>
    </p:spTree>
    <p:extLst>
      <p:ext uri="{BB962C8B-B14F-4D97-AF65-F5344CB8AC3E}">
        <p14:creationId xmlns:p14="http://schemas.microsoft.com/office/powerpoint/2010/main" val="583597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7EC64A-7365-0CBE-B54D-C2592B790817}"/>
              </a:ext>
            </a:extLst>
          </p:cNvPr>
          <p:cNvSpPr txBox="1"/>
          <p:nvPr/>
        </p:nvSpPr>
        <p:spPr>
          <a:xfrm>
            <a:off x="2963918" y="0"/>
            <a:ext cx="2787943" cy="523220"/>
          </a:xfrm>
          <a:prstGeom prst="rect">
            <a:avLst/>
          </a:prstGeom>
          <a:noFill/>
        </p:spPr>
        <p:txBody>
          <a:bodyPr wrap="none" rtlCol="0">
            <a:spAutoFit/>
          </a:bodyPr>
          <a:lstStyle/>
          <a:p>
            <a:r>
              <a:rPr lang="en-US" sz="2800" dirty="0"/>
              <a:t>Implicit Methods</a:t>
            </a:r>
          </a:p>
        </p:txBody>
      </p:sp>
      <p:sp>
        <p:nvSpPr>
          <p:cNvPr id="3" name="TextBox 2">
            <a:extLst>
              <a:ext uri="{FF2B5EF4-FFF2-40B4-BE49-F238E27FC236}">
                <a16:creationId xmlns:a16="http://schemas.microsoft.com/office/drawing/2014/main" id="{8A0049D5-1A64-97D2-CBB3-AFEBF23E70D4}"/>
              </a:ext>
            </a:extLst>
          </p:cNvPr>
          <p:cNvSpPr txBox="1"/>
          <p:nvPr/>
        </p:nvSpPr>
        <p:spPr>
          <a:xfrm>
            <a:off x="0" y="772510"/>
            <a:ext cx="1830566" cy="400110"/>
          </a:xfrm>
          <a:prstGeom prst="rect">
            <a:avLst/>
          </a:prstGeom>
          <a:noFill/>
        </p:spPr>
        <p:txBody>
          <a:bodyPr wrap="none" rtlCol="0">
            <a:spAutoFit/>
          </a:bodyPr>
          <a:lstStyle/>
          <a:p>
            <a:r>
              <a:rPr lang="en-US" sz="2000" dirty="0"/>
              <a:t>Implicit Euler’s</a:t>
            </a:r>
          </a:p>
        </p:txBody>
      </p:sp>
      <p:sp>
        <p:nvSpPr>
          <p:cNvPr id="4" name="TextBox 3">
            <a:extLst>
              <a:ext uri="{FF2B5EF4-FFF2-40B4-BE49-F238E27FC236}">
                <a16:creationId xmlns:a16="http://schemas.microsoft.com/office/drawing/2014/main" id="{60BB8DEB-A6A7-AF4F-4951-08F345CDB09A}"/>
              </a:ext>
            </a:extLst>
          </p:cNvPr>
          <p:cNvSpPr txBox="1"/>
          <p:nvPr/>
        </p:nvSpPr>
        <p:spPr>
          <a:xfrm>
            <a:off x="2144110" y="425669"/>
            <a:ext cx="4572919" cy="369332"/>
          </a:xfrm>
          <a:prstGeom prst="rect">
            <a:avLst/>
          </a:prstGeom>
          <a:noFill/>
        </p:spPr>
        <p:txBody>
          <a:bodyPr wrap="none" rtlCol="0">
            <a:spAutoFit/>
          </a:bodyPr>
          <a:lstStyle/>
          <a:p>
            <a:r>
              <a:rPr lang="en-US" dirty="0"/>
              <a:t>These are more stable than explicit methods</a:t>
            </a:r>
          </a:p>
        </p:txBody>
      </p:sp>
      <p:pic>
        <p:nvPicPr>
          <p:cNvPr id="6" name="Picture 5">
            <a:extLst>
              <a:ext uri="{FF2B5EF4-FFF2-40B4-BE49-F238E27FC236}">
                <a16:creationId xmlns:a16="http://schemas.microsoft.com/office/drawing/2014/main" id="{4D69498B-0F2B-5027-A974-F7FECA899F8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76738" y="1090017"/>
            <a:ext cx="5839640" cy="1467055"/>
          </a:xfrm>
          <a:prstGeom prst="rect">
            <a:avLst/>
          </a:prstGeom>
        </p:spPr>
      </p:pic>
      <p:sp>
        <p:nvSpPr>
          <p:cNvPr id="7" name="TextBox 6">
            <a:extLst>
              <a:ext uri="{FF2B5EF4-FFF2-40B4-BE49-F238E27FC236}">
                <a16:creationId xmlns:a16="http://schemas.microsoft.com/office/drawing/2014/main" id="{CEC3AFC5-1FD6-2549-EDF6-1DAAD328FB82}"/>
              </a:ext>
            </a:extLst>
          </p:cNvPr>
          <p:cNvSpPr txBox="1"/>
          <p:nvPr/>
        </p:nvSpPr>
        <p:spPr>
          <a:xfrm>
            <a:off x="504497" y="2554013"/>
            <a:ext cx="7535917" cy="646331"/>
          </a:xfrm>
          <a:prstGeom prst="rect">
            <a:avLst/>
          </a:prstGeom>
          <a:noFill/>
        </p:spPr>
        <p:txBody>
          <a:bodyPr wrap="square" rtlCol="0">
            <a:spAutoFit/>
          </a:bodyPr>
          <a:lstStyle/>
          <a:p>
            <a:r>
              <a:rPr lang="en-US" dirty="0"/>
              <a:t>You may have to solve for the y+1 term using fzero because it might be a single variable non-linear  problem </a:t>
            </a:r>
          </a:p>
        </p:txBody>
      </p:sp>
      <p:sp>
        <p:nvSpPr>
          <p:cNvPr id="8" name="TextBox 7">
            <a:extLst>
              <a:ext uri="{FF2B5EF4-FFF2-40B4-BE49-F238E27FC236}">
                <a16:creationId xmlns:a16="http://schemas.microsoft.com/office/drawing/2014/main" id="{D2BD4CB1-5A6F-90ED-90D4-1D3E36F20BFF}"/>
              </a:ext>
            </a:extLst>
          </p:cNvPr>
          <p:cNvSpPr txBox="1"/>
          <p:nvPr/>
        </p:nvSpPr>
        <p:spPr>
          <a:xfrm>
            <a:off x="0" y="3436883"/>
            <a:ext cx="2344553" cy="400110"/>
          </a:xfrm>
          <a:prstGeom prst="rect">
            <a:avLst/>
          </a:prstGeom>
          <a:noFill/>
        </p:spPr>
        <p:txBody>
          <a:bodyPr wrap="none" rtlCol="0">
            <a:spAutoFit/>
          </a:bodyPr>
          <a:lstStyle/>
          <a:p>
            <a:r>
              <a:rPr lang="en-US" sz="2000" dirty="0"/>
              <a:t>Trapezoidal Method</a:t>
            </a:r>
          </a:p>
        </p:txBody>
      </p:sp>
      <p:pic>
        <p:nvPicPr>
          <p:cNvPr id="10" name="Picture 9">
            <a:extLst>
              <a:ext uri="{FF2B5EF4-FFF2-40B4-BE49-F238E27FC236}">
                <a16:creationId xmlns:a16="http://schemas.microsoft.com/office/drawing/2014/main" id="{872ECED4-73D5-E5A0-164E-B5AAE8E0B0E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288128" y="3861860"/>
            <a:ext cx="5353797" cy="495369"/>
          </a:xfrm>
          <a:prstGeom prst="rect">
            <a:avLst/>
          </a:prstGeom>
        </p:spPr>
      </p:pic>
      <p:sp>
        <p:nvSpPr>
          <p:cNvPr id="11" name="TextBox 10">
            <a:extLst>
              <a:ext uri="{FF2B5EF4-FFF2-40B4-BE49-F238E27FC236}">
                <a16:creationId xmlns:a16="http://schemas.microsoft.com/office/drawing/2014/main" id="{603545EE-4AE2-43F4-DE76-0A1FC7C0CB2F}"/>
              </a:ext>
            </a:extLst>
          </p:cNvPr>
          <p:cNvSpPr txBox="1"/>
          <p:nvPr/>
        </p:nvSpPr>
        <p:spPr>
          <a:xfrm>
            <a:off x="1371600" y="4319752"/>
            <a:ext cx="5207836" cy="369332"/>
          </a:xfrm>
          <a:prstGeom prst="rect">
            <a:avLst/>
          </a:prstGeom>
          <a:noFill/>
        </p:spPr>
        <p:txBody>
          <a:bodyPr wrap="none" rtlCol="0">
            <a:spAutoFit/>
          </a:bodyPr>
          <a:lstStyle/>
          <a:p>
            <a:r>
              <a:rPr lang="en-US" dirty="0"/>
              <a:t>You must use fzero if f is nonlinear with respect to y</a:t>
            </a:r>
          </a:p>
        </p:txBody>
      </p:sp>
      <p:sp>
        <p:nvSpPr>
          <p:cNvPr id="12" name="TextBox 11">
            <a:extLst>
              <a:ext uri="{FF2B5EF4-FFF2-40B4-BE49-F238E27FC236}">
                <a16:creationId xmlns:a16="http://schemas.microsoft.com/office/drawing/2014/main" id="{5CA33B5E-A4FA-96AA-7BF1-A911A423FF92}"/>
              </a:ext>
            </a:extLst>
          </p:cNvPr>
          <p:cNvSpPr txBox="1"/>
          <p:nvPr/>
        </p:nvSpPr>
        <p:spPr>
          <a:xfrm>
            <a:off x="804041" y="4761186"/>
            <a:ext cx="6975051" cy="369332"/>
          </a:xfrm>
          <a:prstGeom prst="rect">
            <a:avLst/>
          </a:prstGeom>
          <a:noFill/>
        </p:spPr>
        <p:txBody>
          <a:bodyPr wrap="none" rtlCol="0">
            <a:spAutoFit/>
          </a:bodyPr>
          <a:lstStyle/>
          <a:p>
            <a:r>
              <a:rPr lang="en-US" dirty="0"/>
              <a:t>More accurate than the Euler’s method because this is higher order</a:t>
            </a:r>
          </a:p>
        </p:txBody>
      </p:sp>
      <p:sp>
        <p:nvSpPr>
          <p:cNvPr id="13" name="TextBox 12">
            <a:extLst>
              <a:ext uri="{FF2B5EF4-FFF2-40B4-BE49-F238E27FC236}">
                <a16:creationId xmlns:a16="http://schemas.microsoft.com/office/drawing/2014/main" id="{16307727-0E46-8581-B27F-30C9CE3A9A26}"/>
              </a:ext>
            </a:extLst>
          </p:cNvPr>
          <p:cNvSpPr txBox="1"/>
          <p:nvPr/>
        </p:nvSpPr>
        <p:spPr>
          <a:xfrm>
            <a:off x="331076" y="5202619"/>
            <a:ext cx="7930055" cy="646331"/>
          </a:xfrm>
          <a:prstGeom prst="rect">
            <a:avLst/>
          </a:prstGeom>
          <a:noFill/>
        </p:spPr>
        <p:txBody>
          <a:bodyPr wrap="square" rtlCol="0">
            <a:spAutoFit/>
          </a:bodyPr>
          <a:lstStyle/>
          <a:p>
            <a:pPr algn="ctr"/>
            <a:r>
              <a:rPr lang="en-US" dirty="0"/>
              <a:t>With these methods, using the previous y value as a guess for the fzero function should be sufficient</a:t>
            </a:r>
          </a:p>
        </p:txBody>
      </p:sp>
      <p:sp>
        <p:nvSpPr>
          <p:cNvPr id="14" name="TextBox 13">
            <a:extLst>
              <a:ext uri="{FF2B5EF4-FFF2-40B4-BE49-F238E27FC236}">
                <a16:creationId xmlns:a16="http://schemas.microsoft.com/office/drawing/2014/main" id="{299FC251-F876-ACC9-50A5-DB1201D4DAE5}"/>
              </a:ext>
            </a:extLst>
          </p:cNvPr>
          <p:cNvSpPr txBox="1"/>
          <p:nvPr/>
        </p:nvSpPr>
        <p:spPr>
          <a:xfrm>
            <a:off x="0" y="5990897"/>
            <a:ext cx="3385479" cy="400110"/>
          </a:xfrm>
          <a:prstGeom prst="rect">
            <a:avLst/>
          </a:prstGeom>
          <a:noFill/>
        </p:spPr>
        <p:txBody>
          <a:bodyPr wrap="none" rtlCol="0">
            <a:spAutoFit/>
          </a:bodyPr>
          <a:lstStyle/>
          <a:p>
            <a:r>
              <a:rPr lang="en-US" sz="2000" dirty="0"/>
              <a:t>Backward Difference Method</a:t>
            </a:r>
          </a:p>
        </p:txBody>
      </p:sp>
      <p:sp>
        <p:nvSpPr>
          <p:cNvPr id="15" name="TextBox 14">
            <a:extLst>
              <a:ext uri="{FF2B5EF4-FFF2-40B4-BE49-F238E27FC236}">
                <a16:creationId xmlns:a16="http://schemas.microsoft.com/office/drawing/2014/main" id="{09E6BCF1-5623-49AD-3EBE-CF32D68B8A7F}"/>
              </a:ext>
            </a:extLst>
          </p:cNvPr>
          <p:cNvSpPr txBox="1"/>
          <p:nvPr/>
        </p:nvSpPr>
        <p:spPr>
          <a:xfrm>
            <a:off x="0" y="6337738"/>
            <a:ext cx="3128613" cy="369332"/>
          </a:xfrm>
          <a:prstGeom prst="rect">
            <a:avLst/>
          </a:prstGeom>
          <a:noFill/>
        </p:spPr>
        <p:txBody>
          <a:bodyPr wrap="none" rtlCol="0">
            <a:spAutoFit/>
          </a:bodyPr>
          <a:lstStyle/>
          <a:p>
            <a:r>
              <a:rPr lang="en-US" dirty="0"/>
              <a:t>Comes from finite differences</a:t>
            </a:r>
          </a:p>
        </p:txBody>
      </p:sp>
      <p:pic>
        <p:nvPicPr>
          <p:cNvPr id="17" name="Picture 16">
            <a:extLst>
              <a:ext uri="{FF2B5EF4-FFF2-40B4-BE49-F238E27FC236}">
                <a16:creationId xmlns:a16="http://schemas.microsoft.com/office/drawing/2014/main" id="{26442096-D610-C859-0C17-6EEA015C217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011125" y="6711127"/>
            <a:ext cx="4191585" cy="819264"/>
          </a:xfrm>
          <a:prstGeom prst="rect">
            <a:avLst/>
          </a:prstGeom>
        </p:spPr>
      </p:pic>
      <p:sp>
        <p:nvSpPr>
          <p:cNvPr id="18" name="TextBox 17">
            <a:extLst>
              <a:ext uri="{FF2B5EF4-FFF2-40B4-BE49-F238E27FC236}">
                <a16:creationId xmlns:a16="http://schemas.microsoft.com/office/drawing/2014/main" id="{C7D639B2-805A-BD99-55D8-394721E1FE4E}"/>
              </a:ext>
            </a:extLst>
          </p:cNvPr>
          <p:cNvSpPr txBox="1"/>
          <p:nvPr/>
        </p:nvSpPr>
        <p:spPr>
          <a:xfrm>
            <a:off x="662151" y="7457090"/>
            <a:ext cx="6826469" cy="646331"/>
          </a:xfrm>
          <a:prstGeom prst="rect">
            <a:avLst/>
          </a:prstGeom>
          <a:noFill/>
        </p:spPr>
        <p:txBody>
          <a:bodyPr wrap="square" rtlCol="0">
            <a:spAutoFit/>
          </a:bodyPr>
          <a:lstStyle/>
          <a:p>
            <a:pPr algn="ctr"/>
            <a:r>
              <a:rPr lang="en-US" dirty="0"/>
              <a:t>You need two initial conditions, or you can find the 2</a:t>
            </a:r>
            <a:r>
              <a:rPr lang="en-US" baseline="30000" dirty="0"/>
              <a:t>nd</a:t>
            </a:r>
            <a:r>
              <a:rPr lang="en-US" dirty="0"/>
              <a:t> term using the Euler or Trapezoidal method, then use Backward Difference</a:t>
            </a:r>
          </a:p>
        </p:txBody>
      </p:sp>
      <p:sp>
        <p:nvSpPr>
          <p:cNvPr id="19" name="TextBox 18">
            <a:extLst>
              <a:ext uri="{FF2B5EF4-FFF2-40B4-BE49-F238E27FC236}">
                <a16:creationId xmlns:a16="http://schemas.microsoft.com/office/drawing/2014/main" id="{87AE524B-9E7F-6B75-6618-B1F6A15F61ED}"/>
              </a:ext>
            </a:extLst>
          </p:cNvPr>
          <p:cNvSpPr txBox="1"/>
          <p:nvPr/>
        </p:nvSpPr>
        <p:spPr>
          <a:xfrm>
            <a:off x="2601310" y="8024649"/>
            <a:ext cx="2843792" cy="523220"/>
          </a:xfrm>
          <a:prstGeom prst="rect">
            <a:avLst/>
          </a:prstGeom>
          <a:noFill/>
        </p:spPr>
        <p:txBody>
          <a:bodyPr wrap="none" rtlCol="0">
            <a:spAutoFit/>
          </a:bodyPr>
          <a:lstStyle/>
          <a:p>
            <a:r>
              <a:rPr lang="en-US" sz="2800" dirty="0"/>
              <a:t>Systems of ODEs</a:t>
            </a:r>
          </a:p>
        </p:txBody>
      </p:sp>
      <p:pic>
        <p:nvPicPr>
          <p:cNvPr id="21" name="Picture 20">
            <a:extLst>
              <a:ext uri="{FF2B5EF4-FFF2-40B4-BE49-F238E27FC236}">
                <a16:creationId xmlns:a16="http://schemas.microsoft.com/office/drawing/2014/main" id="{5CF89540-D54F-1253-6D29-20082EF91BA2}"/>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Lst>
          </a:blip>
          <a:stretch>
            <a:fillRect/>
          </a:stretch>
        </p:blipFill>
        <p:spPr>
          <a:xfrm>
            <a:off x="354395" y="9340752"/>
            <a:ext cx="2735645" cy="2556990"/>
          </a:xfrm>
          <a:prstGeom prst="rect">
            <a:avLst/>
          </a:prstGeom>
        </p:spPr>
      </p:pic>
      <p:sp>
        <p:nvSpPr>
          <p:cNvPr id="22" name="TextBox 21">
            <a:extLst>
              <a:ext uri="{FF2B5EF4-FFF2-40B4-BE49-F238E27FC236}">
                <a16:creationId xmlns:a16="http://schemas.microsoft.com/office/drawing/2014/main" id="{38B7FEA2-8C19-FBE2-2F9C-C0250EE2E08E}"/>
              </a:ext>
            </a:extLst>
          </p:cNvPr>
          <p:cNvSpPr txBox="1"/>
          <p:nvPr/>
        </p:nvSpPr>
        <p:spPr>
          <a:xfrm>
            <a:off x="220717" y="8655268"/>
            <a:ext cx="7756634" cy="646331"/>
          </a:xfrm>
          <a:prstGeom prst="rect">
            <a:avLst/>
          </a:prstGeom>
          <a:noFill/>
        </p:spPr>
        <p:txBody>
          <a:bodyPr wrap="square" rtlCol="0">
            <a:spAutoFit/>
          </a:bodyPr>
          <a:lstStyle/>
          <a:p>
            <a:pPr algn="ctr"/>
            <a:r>
              <a:rPr lang="en-US" dirty="0"/>
              <a:t>For these types of problems, instead of just being given differential equations of multiple functions</a:t>
            </a:r>
          </a:p>
        </p:txBody>
      </p:sp>
      <p:sp>
        <p:nvSpPr>
          <p:cNvPr id="23" name="TextBox 22">
            <a:extLst>
              <a:ext uri="{FF2B5EF4-FFF2-40B4-BE49-F238E27FC236}">
                <a16:creationId xmlns:a16="http://schemas.microsoft.com/office/drawing/2014/main" id="{385E6446-B26C-D77F-E8DB-D9FDF5B2E9D0}"/>
              </a:ext>
            </a:extLst>
          </p:cNvPr>
          <p:cNvSpPr txBox="1"/>
          <p:nvPr/>
        </p:nvSpPr>
        <p:spPr>
          <a:xfrm>
            <a:off x="3783725" y="9916509"/>
            <a:ext cx="4035972" cy="1200329"/>
          </a:xfrm>
          <a:prstGeom prst="rect">
            <a:avLst/>
          </a:prstGeom>
          <a:noFill/>
        </p:spPr>
        <p:txBody>
          <a:bodyPr wrap="square" rtlCol="0">
            <a:spAutoFit/>
          </a:bodyPr>
          <a:lstStyle/>
          <a:p>
            <a:r>
              <a:rPr lang="en-US" dirty="0"/>
              <a:t>For explicit methods, you should have no problem. For implicit methods, you might have to use the backslash or fsolve function to find the solution</a:t>
            </a:r>
          </a:p>
        </p:txBody>
      </p:sp>
    </p:spTree>
    <p:extLst>
      <p:ext uri="{BB962C8B-B14F-4D97-AF65-F5344CB8AC3E}">
        <p14:creationId xmlns:p14="http://schemas.microsoft.com/office/powerpoint/2010/main" val="3077220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6"/>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7"/>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2609</TotalTime>
  <Words>5243</Words>
  <Application>Microsoft Office PowerPoint</Application>
  <PresentationFormat>Custom</PresentationFormat>
  <Paragraphs>653</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31</cp:revision>
  <dcterms:created xsi:type="dcterms:W3CDTF">2024-08-21T00:42:40Z</dcterms:created>
  <dcterms:modified xsi:type="dcterms:W3CDTF">2024-10-09T13:57:45Z</dcterms:modified>
</cp:coreProperties>
</file>